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8" r:id="rId3"/>
    <p:sldId id="277" r:id="rId4"/>
    <p:sldId id="258" r:id="rId5"/>
    <p:sldId id="275" r:id="rId6"/>
    <p:sldId id="279" r:id="rId7"/>
    <p:sldId id="280" r:id="rId8"/>
    <p:sldId id="281" r:id="rId9"/>
    <p:sldId id="282" r:id="rId10"/>
    <p:sldId id="283" r:id="rId11"/>
    <p:sldId id="284" r:id="rId12"/>
    <p:sldId id="286" r:id="rId13"/>
    <p:sldId id="285" r:id="rId14"/>
    <p:sldId id="287" r:id="rId15"/>
    <p:sldId id="288" r:id="rId16"/>
    <p:sldId id="289" r:id="rId17"/>
    <p:sldId id="290" r:id="rId18"/>
    <p:sldId id="268" r:id="rId19"/>
    <p:sldId id="273" r:id="rId20"/>
    <p:sldId id="274" r:id="rId21"/>
  </p:sldIdLst>
  <p:sldSz cx="9144000" cy="6858000" type="screen4x3"/>
  <p:notesSz cx="6794500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922911343184091"/>
          <c:y val="1.5241362070881011E-2"/>
          <c:w val="0.60059652701062549"/>
          <c:h val="0.855155654748039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Istruzione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Foglio1!$A$2:$A$22</c:f>
              <c:strCache>
                <c:ptCount val="21"/>
                <c:pt idx="0">
                  <c:v>Calabria (0,7)</c:v>
                </c:pt>
                <c:pt idx="1">
                  <c:v>Sardegna (0,8)</c:v>
                </c:pt>
                <c:pt idx="2">
                  <c:v>Sicilia (0,82)</c:v>
                </c:pt>
                <c:pt idx="3">
                  <c:v>Molise (0,88)</c:v>
                </c:pt>
                <c:pt idx="4">
                  <c:v>Basilicata (0,89)</c:v>
                </c:pt>
                <c:pt idx="5">
                  <c:v>Campania (0,91)</c:v>
                </c:pt>
                <c:pt idx="6">
                  <c:v>Abruzzo (0,93)</c:v>
                </c:pt>
                <c:pt idx="7">
                  <c:v>Lazio (0,98)</c:v>
                </c:pt>
                <c:pt idx="8">
                  <c:v>Toscana (0,98)</c:v>
                </c:pt>
                <c:pt idx="9">
                  <c:v>Umbria (1)</c:v>
                </c:pt>
                <c:pt idx="10">
                  <c:v>Italia (1)</c:v>
                </c:pt>
                <c:pt idx="11">
                  <c:v>Friuli Venezia Giulia (1,01)</c:v>
                </c:pt>
                <c:pt idx="12">
                  <c:v>Marche (1,02)</c:v>
                </c:pt>
                <c:pt idx="13">
                  <c:v>Puglia (1,04)</c:v>
                </c:pt>
                <c:pt idx="14">
                  <c:v>Emilia Romagna (1,05)</c:v>
                </c:pt>
                <c:pt idx="15">
                  <c:v>Liguria (1,05)</c:v>
                </c:pt>
                <c:pt idx="16">
                  <c:v>Piemonte (1,06)</c:v>
                </c:pt>
                <c:pt idx="17">
                  <c:v>Veneto (1,15)</c:v>
                </c:pt>
                <c:pt idx="18">
                  <c:v>Lombardia (1,18)</c:v>
                </c:pt>
                <c:pt idx="19">
                  <c:v>Trentino Alto Adige (na)</c:v>
                </c:pt>
                <c:pt idx="20">
                  <c:v>Valle d'Aosta (na)</c:v>
                </c:pt>
              </c:strCache>
            </c:strRef>
          </c:cat>
          <c:val>
            <c:numRef>
              <c:f>Foglio1!$B$2:$B$22</c:f>
              <c:numCache>
                <c:formatCode>General</c:formatCode>
                <c:ptCount val="21"/>
                <c:pt idx="0">
                  <c:v>0.70000000000000018</c:v>
                </c:pt>
                <c:pt idx="1">
                  <c:v>0.8</c:v>
                </c:pt>
                <c:pt idx="2">
                  <c:v>0.82000000000000017</c:v>
                </c:pt>
                <c:pt idx="3">
                  <c:v>0.88</c:v>
                </c:pt>
                <c:pt idx="4">
                  <c:v>0.89</c:v>
                </c:pt>
                <c:pt idx="5">
                  <c:v>0.91</c:v>
                </c:pt>
                <c:pt idx="6">
                  <c:v>0.93</c:v>
                </c:pt>
                <c:pt idx="7">
                  <c:v>0.98</c:v>
                </c:pt>
                <c:pt idx="8">
                  <c:v>0.98</c:v>
                </c:pt>
                <c:pt idx="9">
                  <c:v>1</c:v>
                </c:pt>
                <c:pt idx="10">
                  <c:v>1</c:v>
                </c:pt>
                <c:pt idx="11">
                  <c:v>1.01</c:v>
                </c:pt>
                <c:pt idx="12">
                  <c:v>1.02</c:v>
                </c:pt>
                <c:pt idx="13">
                  <c:v>1.04</c:v>
                </c:pt>
                <c:pt idx="14">
                  <c:v>1.05</c:v>
                </c:pt>
                <c:pt idx="15">
                  <c:v>1.05</c:v>
                </c:pt>
                <c:pt idx="16">
                  <c:v>1.06</c:v>
                </c:pt>
                <c:pt idx="17">
                  <c:v>1.1499999999999995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Foglio1!$A$2:$A$22</c:f>
              <c:strCache>
                <c:ptCount val="21"/>
                <c:pt idx="0">
                  <c:v>Calabria (0,7)</c:v>
                </c:pt>
                <c:pt idx="1">
                  <c:v>Sardegna (0,8)</c:v>
                </c:pt>
                <c:pt idx="2">
                  <c:v>Sicilia (0,82)</c:v>
                </c:pt>
                <c:pt idx="3">
                  <c:v>Molise (0,88)</c:v>
                </c:pt>
                <c:pt idx="4">
                  <c:v>Basilicata (0,89)</c:v>
                </c:pt>
                <c:pt idx="5">
                  <c:v>Campania (0,91)</c:v>
                </c:pt>
                <c:pt idx="6">
                  <c:v>Abruzzo (0,93)</c:v>
                </c:pt>
                <c:pt idx="7">
                  <c:v>Lazio (0,98)</c:v>
                </c:pt>
                <c:pt idx="8">
                  <c:v>Toscana (0,98)</c:v>
                </c:pt>
                <c:pt idx="9">
                  <c:v>Umbria (1)</c:v>
                </c:pt>
                <c:pt idx="10">
                  <c:v>Italia (1)</c:v>
                </c:pt>
                <c:pt idx="11">
                  <c:v>Friuli Venezia Giulia (1,01)</c:v>
                </c:pt>
                <c:pt idx="12">
                  <c:v>Marche (1,02)</c:v>
                </c:pt>
                <c:pt idx="13">
                  <c:v>Puglia (1,04)</c:v>
                </c:pt>
                <c:pt idx="14">
                  <c:v>Emilia Romagna (1,05)</c:v>
                </c:pt>
                <c:pt idx="15">
                  <c:v>Liguria (1,05)</c:v>
                </c:pt>
                <c:pt idx="16">
                  <c:v>Piemonte (1,06)</c:v>
                </c:pt>
                <c:pt idx="17">
                  <c:v>Veneto (1,15)</c:v>
                </c:pt>
                <c:pt idx="18">
                  <c:v>Lombardia (1,18)</c:v>
                </c:pt>
                <c:pt idx="19">
                  <c:v>Trentino Alto Adige (na)</c:v>
                </c:pt>
                <c:pt idx="20">
                  <c:v>Valle d'Aosta (na)</c:v>
                </c:pt>
              </c:strCache>
            </c:strRef>
          </c:cat>
          <c:val>
            <c:numRef>
              <c:f>Foglio1!$C$2:$C$22</c:f>
              <c:numCache>
                <c:formatCode>General</c:formatCode>
                <c:ptCount val="21"/>
                <c:pt idx="18">
                  <c:v>1.1800000000000004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Colonna1</c:v>
                </c:pt>
              </c:strCache>
            </c:strRef>
          </c:tx>
          <c:invertIfNegative val="0"/>
          <c:cat>
            <c:strRef>
              <c:f>Foglio1!$A$2:$A$22</c:f>
              <c:strCache>
                <c:ptCount val="21"/>
                <c:pt idx="0">
                  <c:v>Calabria (0,7)</c:v>
                </c:pt>
                <c:pt idx="1">
                  <c:v>Sardegna (0,8)</c:v>
                </c:pt>
                <c:pt idx="2">
                  <c:v>Sicilia (0,82)</c:v>
                </c:pt>
                <c:pt idx="3">
                  <c:v>Molise (0,88)</c:v>
                </c:pt>
                <c:pt idx="4">
                  <c:v>Basilicata (0,89)</c:v>
                </c:pt>
                <c:pt idx="5">
                  <c:v>Campania (0,91)</c:v>
                </c:pt>
                <c:pt idx="6">
                  <c:v>Abruzzo (0,93)</c:v>
                </c:pt>
                <c:pt idx="7">
                  <c:v>Lazio (0,98)</c:v>
                </c:pt>
                <c:pt idx="8">
                  <c:v>Toscana (0,98)</c:v>
                </c:pt>
                <c:pt idx="9">
                  <c:v>Umbria (1)</c:v>
                </c:pt>
                <c:pt idx="10">
                  <c:v>Italia (1)</c:v>
                </c:pt>
                <c:pt idx="11">
                  <c:v>Friuli Venezia Giulia (1,01)</c:v>
                </c:pt>
                <c:pt idx="12">
                  <c:v>Marche (1,02)</c:v>
                </c:pt>
                <c:pt idx="13">
                  <c:v>Puglia (1,04)</c:v>
                </c:pt>
                <c:pt idx="14">
                  <c:v>Emilia Romagna (1,05)</c:v>
                </c:pt>
                <c:pt idx="15">
                  <c:v>Liguria (1,05)</c:v>
                </c:pt>
                <c:pt idx="16">
                  <c:v>Piemonte (1,06)</c:v>
                </c:pt>
                <c:pt idx="17">
                  <c:v>Veneto (1,15)</c:v>
                </c:pt>
                <c:pt idx="18">
                  <c:v>Lombardia (1,18)</c:v>
                </c:pt>
                <c:pt idx="19">
                  <c:v>Trentino Alto Adige (na)</c:v>
                </c:pt>
                <c:pt idx="20">
                  <c:v>Valle d'Aosta (na)</c:v>
                </c:pt>
              </c:strCache>
            </c:strRef>
          </c:cat>
          <c:val>
            <c:numRef>
              <c:f>Foglio1!$D$2:$D$22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531648"/>
        <c:axId val="127574400"/>
      </c:barChart>
      <c:catAx>
        <c:axId val="1275316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latin typeface="Calibri" panose="020F0502020204030204" pitchFamily="34" charset="0"/>
              </a:defRPr>
            </a:pPr>
            <a:endParaRPr lang="en-US"/>
          </a:p>
        </c:txPr>
        <c:crossAx val="127574400"/>
        <c:crosses val="autoZero"/>
        <c:auto val="1"/>
        <c:lblAlgn val="ctr"/>
        <c:lblOffset val="100"/>
        <c:noMultiLvlLbl val="0"/>
      </c:catAx>
      <c:valAx>
        <c:axId val="127574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7531648"/>
        <c:crosses val="autoZero"/>
        <c:crossBetween val="between"/>
      </c:valAx>
      <c:spPr>
        <a:ln w="3175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Foglio1!$A$2:$A$23</c:f>
              <c:strCache>
                <c:ptCount val="22"/>
                <c:pt idx="0">
                  <c:v>Lombardia (2265)</c:v>
                </c:pt>
                <c:pt idx="1">
                  <c:v>Emilia Romagna (2681)</c:v>
                </c:pt>
                <c:pt idx="2">
                  <c:v>Veneto (2741)</c:v>
                </c:pt>
                <c:pt idx="3">
                  <c:v>Piemonte (2846)</c:v>
                </c:pt>
                <c:pt idx="4">
                  <c:v>Marche (2914)</c:v>
                </c:pt>
                <c:pt idx="5">
                  <c:v>Toscana (3023)</c:v>
                </c:pt>
                <c:pt idx="6">
                  <c:v>Umbria (3108)</c:v>
                </c:pt>
                <c:pt idx="7">
                  <c:v>Puglia (3400)</c:v>
                </c:pt>
                <c:pt idx="8">
                  <c:v>Liguria (3519)</c:v>
                </c:pt>
                <c:pt idx="9">
                  <c:v>Italia (3612)</c:v>
                </c:pt>
                <c:pt idx="10">
                  <c:v>Campania (3637)</c:v>
                </c:pt>
                <c:pt idx="11">
                  <c:v>Abruzzo (3903)</c:v>
                </c:pt>
                <c:pt idx="12">
                  <c:v>Basilicata (3938)</c:v>
                </c:pt>
                <c:pt idx="13">
                  <c:v>Calabria (4143)</c:v>
                </c:pt>
                <c:pt idx="14">
                  <c:v>Molise (4241)</c:v>
                </c:pt>
                <c:pt idx="15">
                  <c:v>Sicilia (4282)</c:v>
                </c:pt>
                <c:pt idx="16">
                  <c:v>Sardegna (5101)</c:v>
                </c:pt>
                <c:pt idx="17">
                  <c:v>Friuli Venezia Giulia (5203)</c:v>
                </c:pt>
                <c:pt idx="18">
                  <c:v>Lazio (6133)</c:v>
                </c:pt>
                <c:pt idx="19">
                  <c:v>Valle d'Aosta (7475)</c:v>
                </c:pt>
                <c:pt idx="20">
                  <c:v>Trento (7638)</c:v>
                </c:pt>
                <c:pt idx="21">
                  <c:v>Bolzano (8964)</c:v>
                </c:pt>
              </c:strCache>
            </c:strRef>
          </c:cat>
          <c:val>
            <c:numRef>
              <c:f>Foglio1!$B$2:$B$23</c:f>
              <c:numCache>
                <c:formatCode>General</c:formatCode>
                <c:ptCount val="22"/>
                <c:pt idx="1">
                  <c:v>2681</c:v>
                </c:pt>
                <c:pt idx="2">
                  <c:v>2741</c:v>
                </c:pt>
                <c:pt idx="3">
                  <c:v>2846</c:v>
                </c:pt>
                <c:pt idx="4">
                  <c:v>2914</c:v>
                </c:pt>
                <c:pt idx="5">
                  <c:v>3023</c:v>
                </c:pt>
                <c:pt idx="6">
                  <c:v>3108</c:v>
                </c:pt>
                <c:pt idx="7">
                  <c:v>3400</c:v>
                </c:pt>
                <c:pt idx="8">
                  <c:v>3519</c:v>
                </c:pt>
                <c:pt idx="9">
                  <c:v>3612</c:v>
                </c:pt>
                <c:pt idx="10">
                  <c:v>3637</c:v>
                </c:pt>
                <c:pt idx="11">
                  <c:v>3903</c:v>
                </c:pt>
                <c:pt idx="12">
                  <c:v>3938</c:v>
                </c:pt>
                <c:pt idx="13">
                  <c:v>4143</c:v>
                </c:pt>
                <c:pt idx="14">
                  <c:v>4241</c:v>
                </c:pt>
                <c:pt idx="15">
                  <c:v>4282</c:v>
                </c:pt>
                <c:pt idx="16">
                  <c:v>5101</c:v>
                </c:pt>
                <c:pt idx="17">
                  <c:v>5203</c:v>
                </c:pt>
                <c:pt idx="18">
                  <c:v>6133</c:v>
                </c:pt>
                <c:pt idx="19">
                  <c:v>7475</c:v>
                </c:pt>
                <c:pt idx="20">
                  <c:v>7638</c:v>
                </c:pt>
                <c:pt idx="21">
                  <c:v>8964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Foglio1!$A$2:$A$23</c:f>
              <c:strCache>
                <c:ptCount val="22"/>
                <c:pt idx="0">
                  <c:v>Lombardia (2265)</c:v>
                </c:pt>
                <c:pt idx="1">
                  <c:v>Emilia Romagna (2681)</c:v>
                </c:pt>
                <c:pt idx="2">
                  <c:v>Veneto (2741)</c:v>
                </c:pt>
                <c:pt idx="3">
                  <c:v>Piemonte (2846)</c:v>
                </c:pt>
                <c:pt idx="4">
                  <c:v>Marche (2914)</c:v>
                </c:pt>
                <c:pt idx="5">
                  <c:v>Toscana (3023)</c:v>
                </c:pt>
                <c:pt idx="6">
                  <c:v>Umbria (3108)</c:v>
                </c:pt>
                <c:pt idx="7">
                  <c:v>Puglia (3400)</c:v>
                </c:pt>
                <c:pt idx="8">
                  <c:v>Liguria (3519)</c:v>
                </c:pt>
                <c:pt idx="9">
                  <c:v>Italia (3612)</c:v>
                </c:pt>
                <c:pt idx="10">
                  <c:v>Campania (3637)</c:v>
                </c:pt>
                <c:pt idx="11">
                  <c:v>Abruzzo (3903)</c:v>
                </c:pt>
                <c:pt idx="12">
                  <c:v>Basilicata (3938)</c:v>
                </c:pt>
                <c:pt idx="13">
                  <c:v>Calabria (4143)</c:v>
                </c:pt>
                <c:pt idx="14">
                  <c:v>Molise (4241)</c:v>
                </c:pt>
                <c:pt idx="15">
                  <c:v>Sicilia (4282)</c:v>
                </c:pt>
                <c:pt idx="16">
                  <c:v>Sardegna (5101)</c:v>
                </c:pt>
                <c:pt idx="17">
                  <c:v>Friuli Venezia Giulia (5203)</c:v>
                </c:pt>
                <c:pt idx="18">
                  <c:v>Lazio (6133)</c:v>
                </c:pt>
                <c:pt idx="19">
                  <c:v>Valle d'Aosta (7475)</c:v>
                </c:pt>
                <c:pt idx="20">
                  <c:v>Trento (7638)</c:v>
                </c:pt>
                <c:pt idx="21">
                  <c:v>Bolzano (8964)</c:v>
                </c:pt>
              </c:strCache>
            </c:strRef>
          </c:cat>
          <c:val>
            <c:numRef>
              <c:f>Foglio1!$C$2:$C$23</c:f>
              <c:numCache>
                <c:formatCode>General</c:formatCode>
                <c:ptCount val="22"/>
                <c:pt idx="0">
                  <c:v>2265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invertIfNegative val="0"/>
          <c:cat>
            <c:strRef>
              <c:f>Foglio1!$A$2:$A$23</c:f>
              <c:strCache>
                <c:ptCount val="22"/>
                <c:pt idx="0">
                  <c:v>Lombardia (2265)</c:v>
                </c:pt>
                <c:pt idx="1">
                  <c:v>Emilia Romagna (2681)</c:v>
                </c:pt>
                <c:pt idx="2">
                  <c:v>Veneto (2741)</c:v>
                </c:pt>
                <c:pt idx="3">
                  <c:v>Piemonte (2846)</c:v>
                </c:pt>
                <c:pt idx="4">
                  <c:v>Marche (2914)</c:v>
                </c:pt>
                <c:pt idx="5">
                  <c:v>Toscana (3023)</c:v>
                </c:pt>
                <c:pt idx="6">
                  <c:v>Umbria (3108)</c:v>
                </c:pt>
                <c:pt idx="7">
                  <c:v>Puglia (3400)</c:v>
                </c:pt>
                <c:pt idx="8">
                  <c:v>Liguria (3519)</c:v>
                </c:pt>
                <c:pt idx="9">
                  <c:v>Italia (3612)</c:v>
                </c:pt>
                <c:pt idx="10">
                  <c:v>Campania (3637)</c:v>
                </c:pt>
                <c:pt idx="11">
                  <c:v>Abruzzo (3903)</c:v>
                </c:pt>
                <c:pt idx="12">
                  <c:v>Basilicata (3938)</c:v>
                </c:pt>
                <c:pt idx="13">
                  <c:v>Calabria (4143)</c:v>
                </c:pt>
                <c:pt idx="14">
                  <c:v>Molise (4241)</c:v>
                </c:pt>
                <c:pt idx="15">
                  <c:v>Sicilia (4282)</c:v>
                </c:pt>
                <c:pt idx="16">
                  <c:v>Sardegna (5101)</c:v>
                </c:pt>
                <c:pt idx="17">
                  <c:v>Friuli Venezia Giulia (5203)</c:v>
                </c:pt>
                <c:pt idx="18">
                  <c:v>Lazio (6133)</c:v>
                </c:pt>
                <c:pt idx="19">
                  <c:v>Valle d'Aosta (7475)</c:v>
                </c:pt>
                <c:pt idx="20">
                  <c:v>Trento (7638)</c:v>
                </c:pt>
                <c:pt idx="21">
                  <c:v>Bolzano (8964)</c:v>
                </c:pt>
              </c:strCache>
            </c:strRef>
          </c:cat>
          <c:val>
            <c:numRef>
              <c:f>Foglio1!$D$2:$D$23</c:f>
              <c:numCache>
                <c:formatCode>General</c:formatCode>
                <c:ptCount val="2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617280"/>
        <c:axId val="127643648"/>
      </c:barChart>
      <c:catAx>
        <c:axId val="1276172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latin typeface="Calibri" panose="020F0502020204030204" pitchFamily="34" charset="0"/>
              </a:defRPr>
            </a:pPr>
            <a:endParaRPr lang="en-US"/>
          </a:p>
        </c:txPr>
        <c:crossAx val="127643648"/>
        <c:crosses val="autoZero"/>
        <c:auto val="1"/>
        <c:lblAlgn val="ctr"/>
        <c:lblOffset val="100"/>
        <c:noMultiLvlLbl val="0"/>
      </c:catAx>
      <c:valAx>
        <c:axId val="127643648"/>
        <c:scaling>
          <c:orientation val="minMax"/>
          <c:max val="100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7617280"/>
        <c:crosses val="autoZero"/>
        <c:crossBetween val="between"/>
        <c:majorUnit val="2000"/>
        <c:minorUnit val="400"/>
      </c:valAx>
    </c:plotArea>
    <c:plotVisOnly val="1"/>
    <c:dispBlanksAs val="gap"/>
    <c:showDLblsOverMax val="0"/>
  </c:chart>
  <c:spPr>
    <a:ln w="3175"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8FF1D-F2D2-4382-B203-D10A942E6C32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950A2-15DF-4C5E-A7AD-F8D4DBDF3EA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67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950A2-15DF-4C5E-A7AD-F8D4DBDF3EA4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80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5A12-0935-4EC8-B500-584E508ABB66}" type="datetime1">
              <a:rPr lang="it-IT" smtClean="0"/>
              <a:pPr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DDC2-24E0-41FC-A1A5-AA6D6D8A4D8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41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66E4-972D-436E-8623-CD8C1F543F16}" type="datetime1">
              <a:rPr lang="it-IT" smtClean="0"/>
              <a:pPr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DDC2-24E0-41FC-A1A5-AA6D6D8A4D8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28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6FE7-0234-4E6F-A51F-ED015F4E9B04}" type="datetime1">
              <a:rPr lang="it-IT" smtClean="0"/>
              <a:pPr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DDC2-24E0-41FC-A1A5-AA6D6D8A4D8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97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8376632" y="6140767"/>
            <a:ext cx="273656" cy="26924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36819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B281-44C2-495D-A0A7-B420C5ADA97C}" type="datetime1">
              <a:rPr lang="it-IT" smtClean="0"/>
              <a:pPr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DDC2-24E0-41FC-A1A5-AA6D6D8A4D8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142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9A17-3D85-4FF4-976C-058A697E3785}" type="datetime1">
              <a:rPr lang="it-IT" smtClean="0"/>
              <a:pPr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DDC2-24E0-41FC-A1A5-AA6D6D8A4D8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36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0E3-317D-4414-B8EC-37F3E194D308}" type="datetime1">
              <a:rPr lang="it-IT" smtClean="0"/>
              <a:pPr/>
              <a:t>19/03/2016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DDC2-24E0-41FC-A1A5-AA6D6D8A4D8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01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213F-160D-44C0-8535-BF462AA57466}" type="datetime1">
              <a:rPr lang="it-IT" smtClean="0"/>
              <a:pPr/>
              <a:t>19/03/2016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DDC2-24E0-41FC-A1A5-AA6D6D8A4D8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54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B0F1-161B-4231-B4FB-4D5500159B3C}" type="datetime1">
              <a:rPr lang="it-IT" smtClean="0"/>
              <a:pPr/>
              <a:t>19/03/2016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DDC2-24E0-41FC-A1A5-AA6D6D8A4D8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5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8675-2875-48D6-BF4A-1571177CF011}" type="datetime1">
              <a:rPr lang="it-IT" smtClean="0"/>
              <a:pPr/>
              <a:t>19/03/2016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DDC2-24E0-41FC-A1A5-AA6D6D8A4D8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95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C180-0B50-42A4-8676-FDD442B346E0}" type="datetime1">
              <a:rPr lang="it-IT" smtClean="0"/>
              <a:pPr/>
              <a:t>19/03/2016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DDC2-24E0-41FC-A1A5-AA6D6D8A4D8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50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C2B7-AE3E-4F67-A1BD-36515D6DCAFB}" type="datetime1">
              <a:rPr lang="it-IT" smtClean="0"/>
              <a:pPr/>
              <a:t>19/03/2016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DDC2-24E0-41FC-A1A5-AA6D6D8A4D8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1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17028-6840-4551-9FA5-F1C05306CA5F}" type="datetime1">
              <a:rPr lang="it-IT" smtClean="0"/>
              <a:pPr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3DDC2-24E0-41FC-A1A5-AA6D6D8A4D8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32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6"/>
          <p:cNvSpPr txBox="1">
            <a:spLocks/>
          </p:cNvSpPr>
          <p:nvPr/>
        </p:nvSpPr>
        <p:spPr>
          <a:xfrm>
            <a:off x="555707" y="2204864"/>
            <a:ext cx="8229600" cy="79283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dirty="0" smtClean="0">
                <a:solidFill>
                  <a:srgbClr val="008000"/>
                </a:solidFill>
              </a:rPr>
              <a:t>Palazzo Marino</a:t>
            </a:r>
          </a:p>
          <a:p>
            <a:r>
              <a:rPr lang="it-IT" dirty="0" smtClean="0">
                <a:solidFill>
                  <a:srgbClr val="008000"/>
                </a:solidFill>
              </a:rPr>
              <a:t>IV Giornata di formazione politica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5" name="Shape 156"/>
          <p:cNvSpPr txBox="1">
            <a:spLocks/>
          </p:cNvSpPr>
          <p:nvPr/>
        </p:nvSpPr>
        <p:spPr>
          <a:xfrm>
            <a:off x="555707" y="5013176"/>
            <a:ext cx="8229600" cy="792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008000"/>
                </a:solidFill>
              </a:rPr>
              <a:t>Sabato 19 marzo 2016</a:t>
            </a:r>
            <a:endParaRPr lang="it-IT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85010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30351">
              <a:defRPr sz="1856" b="1">
                <a:solidFill>
                  <a:srgbClr val="00B050"/>
                </a:solidFill>
              </a:defRPr>
            </a:pPr>
            <a:r>
              <a:rPr lang="it-IT" sz="4000" dirty="0" smtClean="0">
                <a:solidFill>
                  <a:srgbClr val="008000"/>
                </a:solidFill>
              </a:rPr>
              <a:t>INVESTIMENTI: PROMOZIONE PPP</a:t>
            </a:r>
            <a:endParaRPr sz="4000" dirty="0">
              <a:solidFill>
                <a:srgbClr val="008000"/>
              </a:solidFill>
            </a:endParaRPr>
          </a:p>
        </p:txBody>
      </p:sp>
      <p:sp>
        <p:nvSpPr>
          <p:cNvPr id="167" name="Shape 167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37004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600"/>
            </a:pPr>
            <a:endParaRPr dirty="0"/>
          </a:p>
          <a:p>
            <a:pPr>
              <a:lnSpc>
                <a:spcPct val="80000"/>
              </a:lnSpc>
              <a:buChar char="•"/>
              <a:defRPr sz="2600"/>
            </a:pP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8486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3682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85010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30351">
              <a:defRPr sz="1856" b="1">
                <a:solidFill>
                  <a:srgbClr val="00B050"/>
                </a:solidFill>
              </a:defRPr>
            </a:pPr>
            <a:r>
              <a:rPr lang="it-IT" sz="4000" dirty="0" smtClean="0">
                <a:solidFill>
                  <a:srgbClr val="008000"/>
                </a:solidFill>
              </a:rPr>
              <a:t>INVESTIMENTI: PROMOZIONE PPP</a:t>
            </a:r>
            <a:endParaRPr sz="4000" dirty="0">
              <a:solidFill>
                <a:srgbClr val="008000"/>
              </a:solidFill>
            </a:endParaRPr>
          </a:p>
        </p:txBody>
      </p:sp>
      <p:sp>
        <p:nvSpPr>
          <p:cNvPr id="167" name="Shape 167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37004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600"/>
            </a:pPr>
            <a:endParaRPr dirty="0"/>
          </a:p>
          <a:p>
            <a:pPr>
              <a:lnSpc>
                <a:spcPct val="80000"/>
              </a:lnSpc>
              <a:buChar char="•"/>
              <a:defRPr sz="2600"/>
            </a:pPr>
            <a:endParaRPr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57382"/>
            <a:ext cx="7344816" cy="541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3682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85010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30351">
              <a:defRPr sz="1856" b="1">
                <a:solidFill>
                  <a:srgbClr val="00B050"/>
                </a:solidFill>
              </a:defRPr>
            </a:pPr>
            <a:r>
              <a:rPr lang="it-IT" sz="4000" dirty="0" smtClean="0">
                <a:solidFill>
                  <a:srgbClr val="008000"/>
                </a:solidFill>
              </a:rPr>
              <a:t>INVESTIMENTI: PROMOZIONE PPP</a:t>
            </a:r>
            <a:endParaRPr sz="4000" dirty="0">
              <a:solidFill>
                <a:srgbClr val="008000"/>
              </a:solidFill>
            </a:endParaRPr>
          </a:p>
        </p:txBody>
      </p:sp>
      <p:sp>
        <p:nvSpPr>
          <p:cNvPr id="167" name="Shape 167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37004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600"/>
            </a:pPr>
            <a:endParaRPr dirty="0"/>
          </a:p>
          <a:p>
            <a:pPr>
              <a:lnSpc>
                <a:spcPct val="80000"/>
              </a:lnSpc>
              <a:buChar char="•"/>
              <a:defRPr sz="2600"/>
            </a:pPr>
            <a:endParaRPr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61685"/>
            <a:ext cx="8208912" cy="53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3682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85010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30351">
              <a:defRPr sz="1856" b="1">
                <a:solidFill>
                  <a:srgbClr val="00B050"/>
                </a:solidFill>
              </a:defRPr>
            </a:pPr>
            <a:r>
              <a:rPr lang="it-IT" sz="4000" dirty="0" smtClean="0">
                <a:solidFill>
                  <a:srgbClr val="008000"/>
                </a:solidFill>
              </a:rPr>
              <a:t>POLITICHE ATTIVE LAVORO - ITALIA</a:t>
            </a:r>
            <a:endParaRPr sz="4000" dirty="0">
              <a:solidFill>
                <a:srgbClr val="008000"/>
              </a:solidFill>
            </a:endParaRPr>
          </a:p>
        </p:txBody>
      </p:sp>
      <p:sp>
        <p:nvSpPr>
          <p:cNvPr id="167" name="Shape 167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37004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600"/>
            </a:pPr>
            <a:endParaRPr dirty="0"/>
          </a:p>
          <a:p>
            <a:pPr>
              <a:lnSpc>
                <a:spcPct val="80000"/>
              </a:lnSpc>
              <a:buChar char="•"/>
              <a:defRPr sz="2600"/>
            </a:pPr>
            <a:endParaRPr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194946" cy="538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3682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85010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30351">
              <a:defRPr sz="1856" b="1">
                <a:solidFill>
                  <a:srgbClr val="00B050"/>
                </a:solidFill>
              </a:defRPr>
            </a:pPr>
            <a:r>
              <a:rPr lang="it-IT" sz="4000" dirty="0" smtClean="0">
                <a:solidFill>
                  <a:srgbClr val="008000"/>
                </a:solidFill>
              </a:rPr>
              <a:t>POLITICHE ATTIVE LAVORO - RL</a:t>
            </a:r>
            <a:endParaRPr sz="4000" dirty="0">
              <a:solidFill>
                <a:srgbClr val="008000"/>
              </a:solidFill>
            </a:endParaRPr>
          </a:p>
        </p:txBody>
      </p:sp>
      <p:sp>
        <p:nvSpPr>
          <p:cNvPr id="167" name="Shape 167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37004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600"/>
            </a:pPr>
            <a:endParaRPr dirty="0"/>
          </a:p>
          <a:p>
            <a:pPr>
              <a:lnSpc>
                <a:spcPct val="80000"/>
              </a:lnSpc>
              <a:buChar char="•"/>
              <a:defRPr sz="2600"/>
            </a:pPr>
            <a:endParaRPr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8248650" cy="522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3682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85010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30351">
              <a:defRPr sz="1856" b="1">
                <a:solidFill>
                  <a:srgbClr val="00B050"/>
                </a:solidFill>
              </a:defRPr>
            </a:pPr>
            <a:r>
              <a:rPr lang="it-IT" sz="4000" dirty="0" smtClean="0">
                <a:solidFill>
                  <a:srgbClr val="008000"/>
                </a:solidFill>
              </a:rPr>
              <a:t>POLITICHE ATTIVE LAVORO - RL</a:t>
            </a:r>
            <a:endParaRPr sz="4000" dirty="0">
              <a:solidFill>
                <a:srgbClr val="008000"/>
              </a:solidFill>
            </a:endParaRPr>
          </a:p>
        </p:txBody>
      </p:sp>
      <p:sp>
        <p:nvSpPr>
          <p:cNvPr id="167" name="Shape 167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37004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600"/>
            </a:pPr>
            <a:endParaRPr dirty="0"/>
          </a:p>
          <a:p>
            <a:pPr>
              <a:lnSpc>
                <a:spcPct val="80000"/>
              </a:lnSpc>
              <a:buChar char="•"/>
              <a:defRPr sz="2600"/>
            </a:pPr>
            <a:endParaRPr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704856" cy="552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3682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85010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30351">
              <a:defRPr sz="1856" b="1">
                <a:solidFill>
                  <a:srgbClr val="00B050"/>
                </a:solidFill>
              </a:defRPr>
            </a:pPr>
            <a:r>
              <a:rPr lang="it-IT" sz="4000" dirty="0" smtClean="0">
                <a:solidFill>
                  <a:srgbClr val="008000"/>
                </a:solidFill>
              </a:rPr>
              <a:t>CREDITO – es. CONFIDI</a:t>
            </a:r>
            <a:endParaRPr sz="4000" dirty="0">
              <a:solidFill>
                <a:srgbClr val="008000"/>
              </a:solidFill>
            </a:endParaRPr>
          </a:p>
        </p:txBody>
      </p:sp>
      <p:sp>
        <p:nvSpPr>
          <p:cNvPr id="167" name="Shape 167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37004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600"/>
            </a:pPr>
            <a:endParaRPr dirty="0"/>
          </a:p>
          <a:p>
            <a:pPr>
              <a:lnSpc>
                <a:spcPct val="80000"/>
              </a:lnSpc>
              <a:buChar char="•"/>
              <a:defRPr sz="2600"/>
            </a:pPr>
            <a:endParaRPr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1137"/>
            <a:ext cx="8818777" cy="494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3682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85010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30351">
              <a:defRPr sz="1856" b="1">
                <a:solidFill>
                  <a:srgbClr val="00B050"/>
                </a:solidFill>
              </a:defRPr>
            </a:pPr>
            <a:r>
              <a:rPr lang="it-IT" sz="4000" dirty="0" smtClean="0">
                <a:solidFill>
                  <a:srgbClr val="008000"/>
                </a:solidFill>
              </a:rPr>
              <a:t>KM ZERO - ARCA</a:t>
            </a:r>
            <a:endParaRPr sz="4000" dirty="0">
              <a:solidFill>
                <a:srgbClr val="008000"/>
              </a:solidFill>
            </a:endParaRPr>
          </a:p>
        </p:txBody>
      </p:sp>
      <p:sp>
        <p:nvSpPr>
          <p:cNvPr id="167" name="Shape 167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37004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600"/>
            </a:pPr>
            <a:endParaRPr dirty="0"/>
          </a:p>
          <a:p>
            <a:pPr>
              <a:lnSpc>
                <a:spcPct val="80000"/>
              </a:lnSpc>
              <a:buChar char="•"/>
              <a:defRPr sz="2600"/>
            </a:pPr>
            <a:endParaRPr dirty="0"/>
          </a:p>
        </p:txBody>
      </p:sp>
      <p:sp>
        <p:nvSpPr>
          <p:cNvPr id="5" name="Rettangolo 4"/>
          <p:cNvSpPr/>
          <p:nvPr/>
        </p:nvSpPr>
        <p:spPr>
          <a:xfrm>
            <a:off x="395536" y="2420888"/>
            <a:ext cx="8460432" cy="20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600"/>
            </a:pPr>
            <a:r>
              <a:rPr lang="it-IT" sz="3600" dirty="0" smtClean="0"/>
              <a:t>12,4 miliardi di gare nel 2015</a:t>
            </a:r>
          </a:p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600"/>
            </a:pPr>
            <a:r>
              <a:rPr lang="it-IT" sz="3600" dirty="0" smtClean="0"/>
              <a:t>43.354 aziende lombarde sulla piattaforma</a:t>
            </a:r>
          </a:p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600"/>
            </a:pPr>
            <a:r>
              <a:rPr lang="it-IT" sz="3600" dirty="0" smtClean="0"/>
              <a:t>89% gare vinte da aziende lombarde</a:t>
            </a:r>
          </a:p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600"/>
            </a:pPr>
            <a:r>
              <a:rPr lang="it-IT" sz="3600" dirty="0" smtClean="0"/>
              <a:t>94% aggiudicatari sono PMI</a:t>
            </a:r>
          </a:p>
        </p:txBody>
      </p:sp>
    </p:spTree>
    <p:extLst>
      <p:ext uri="{BB962C8B-B14F-4D97-AF65-F5344CB8AC3E}">
        <p14:creationId xmlns:p14="http://schemas.microsoft.com/office/powerpoint/2010/main" val="3993682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842376998"/>
              </p:ext>
            </p:extLst>
          </p:nvPr>
        </p:nvGraphicFramePr>
        <p:xfrm>
          <a:off x="755576" y="1196752"/>
          <a:ext cx="763284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hape 166"/>
          <p:cNvSpPr txBox="1">
            <a:spLocks/>
          </p:cNvSpPr>
          <p:nvPr/>
        </p:nvSpPr>
        <p:spPr>
          <a:xfrm>
            <a:off x="457200" y="274637"/>
            <a:ext cx="8229600" cy="850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30351">
              <a:defRPr sz="1856" b="1">
                <a:solidFill>
                  <a:srgbClr val="00B050"/>
                </a:solidFill>
              </a:defRPr>
            </a:pPr>
            <a:r>
              <a:rPr lang="it-IT" sz="4000" b="1" dirty="0">
                <a:solidFill>
                  <a:srgbClr val="008000"/>
                </a:solidFill>
              </a:rPr>
              <a:t>VALUTAZIONE QUALITA’ DELLA PA: ISTRUZIONE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42866" y="5624546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it-IT" sz="1100" baseline="0" dirty="0" smtClean="0"/>
              <a:t>*</a:t>
            </a:r>
            <a:r>
              <a:rPr lang="it-IT" sz="1100" dirty="0" smtClean="0"/>
              <a:t>Istruzione: studenti 15enni con livelli di competenza in lettura e matematica superiore a  1 (2012), fonte Istat e numero insegnanti in scuole statali per 100 alunni (2012), fonte  Istat 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80298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1120040096"/>
              </p:ext>
            </p:extLst>
          </p:nvPr>
        </p:nvGraphicFramePr>
        <p:xfrm>
          <a:off x="702228" y="1042864"/>
          <a:ext cx="770485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hape 174"/>
          <p:cNvSpPr txBox="1">
            <a:spLocks/>
          </p:cNvSpPr>
          <p:nvPr/>
        </p:nvSpPr>
        <p:spPr>
          <a:xfrm>
            <a:off x="439856" y="188640"/>
            <a:ext cx="8229601" cy="854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05255" rtl="0" eaLnBrk="1" latinLnBrk="0" hangingPunct="1">
              <a:spcBef>
                <a:spcPct val="0"/>
              </a:spcBef>
              <a:buNone/>
              <a:defRPr sz="3564" b="1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008000"/>
                </a:solidFill>
              </a:rPr>
              <a:t>SPESA REGIONALIZZATA – COSTI STANDARD</a:t>
            </a:r>
            <a:endParaRPr lang="it-IT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505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6"/>
          <p:cNvSpPr txBox="1">
            <a:spLocks/>
          </p:cNvSpPr>
          <p:nvPr/>
        </p:nvSpPr>
        <p:spPr>
          <a:xfrm>
            <a:off x="463419" y="188640"/>
            <a:ext cx="8229600" cy="792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008000"/>
                </a:solidFill>
              </a:rPr>
              <a:t>LA SCOMMESSA (PERSA) </a:t>
            </a:r>
            <a:r>
              <a:rPr lang="it-IT" dirty="0" err="1" smtClean="0">
                <a:solidFill>
                  <a:srgbClr val="008000"/>
                </a:solidFill>
              </a:rPr>
              <a:t>DI</a:t>
            </a:r>
            <a:r>
              <a:rPr lang="it-IT" dirty="0" smtClean="0">
                <a:solidFill>
                  <a:srgbClr val="008000"/>
                </a:solidFill>
              </a:rPr>
              <a:t> RENZI</a:t>
            </a:r>
            <a:endParaRPr lang="it-IT" dirty="0">
              <a:solidFill>
                <a:srgbClr val="008000"/>
              </a:solidFill>
            </a:endParaRPr>
          </a:p>
        </p:txBody>
      </p:sp>
      <p:pic>
        <p:nvPicPr>
          <p:cNvPr id="2050" name="Picture 2" descr="C:\Users\marina\AppData\Local\Microsoft\Windows\Temporary Internet Files\Content.Outlook\6JFT3200\IMG_0601.PNG"/>
          <p:cNvPicPr>
            <a:picLocks noChangeAspect="1" noChangeArrowheads="1"/>
          </p:cNvPicPr>
          <p:nvPr/>
        </p:nvPicPr>
        <p:blipFill>
          <a:blip r:embed="rId2" cstate="print"/>
          <a:srcRect l="13601" t="10101" r="13600" b="22700"/>
          <a:stretch>
            <a:fillRect/>
          </a:stretch>
        </p:blipFill>
        <p:spPr bwMode="auto">
          <a:xfrm>
            <a:off x="2051720" y="797938"/>
            <a:ext cx="4536504" cy="5583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65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 b="1">
                <a:solidFill>
                  <a:srgbClr val="00B050"/>
                </a:solidFill>
              </a:defRPr>
            </a:lvl1pPr>
          </a:lstStyle>
          <a:p>
            <a:r>
              <a:rPr dirty="0">
                <a:solidFill>
                  <a:srgbClr val="008000"/>
                </a:solidFill>
              </a:rPr>
              <a:t>SPESA </a:t>
            </a:r>
            <a:r>
              <a:rPr dirty="0" smtClean="0">
                <a:solidFill>
                  <a:srgbClr val="008000"/>
                </a:solidFill>
              </a:rPr>
              <a:t>REGIONALIZZATA</a:t>
            </a:r>
            <a:r>
              <a:rPr lang="it-IT" dirty="0" smtClean="0">
                <a:solidFill>
                  <a:srgbClr val="008000"/>
                </a:solidFill>
              </a:rPr>
              <a:t> – COSTI STANDARD</a:t>
            </a:r>
            <a:endParaRPr dirty="0">
              <a:solidFill>
                <a:srgbClr val="008000"/>
              </a:solidFill>
            </a:endParaRPr>
          </a:p>
        </p:txBody>
      </p:sp>
      <p:sp>
        <p:nvSpPr>
          <p:cNvPr id="179" name="Shape 179"/>
          <p:cNvSpPr>
            <a:spLocks noGrp="1"/>
          </p:cNvSpPr>
          <p:nvPr>
            <p:ph type="body" idx="4294967295"/>
          </p:nvPr>
        </p:nvSpPr>
        <p:spPr>
          <a:xfrm>
            <a:off x="385762" y="1412875"/>
            <a:ext cx="8229601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buSzTx/>
              <a:buNone/>
              <a:defRPr sz="3000"/>
            </a:pPr>
            <a:r>
              <a:rPr dirty="0"/>
              <a:t>Se </a:t>
            </a:r>
            <a:r>
              <a:rPr dirty="0" err="1"/>
              <a:t>tutte</a:t>
            </a:r>
            <a:r>
              <a:rPr dirty="0"/>
              <a:t> le </a:t>
            </a:r>
            <a:r>
              <a:rPr dirty="0" err="1"/>
              <a:t>Regioni</a:t>
            </a:r>
            <a:r>
              <a:rPr dirty="0"/>
              <a:t> </a:t>
            </a:r>
            <a:r>
              <a:rPr dirty="0" err="1"/>
              <a:t>italiane</a:t>
            </a:r>
            <a:r>
              <a:rPr dirty="0"/>
              <a:t> </a:t>
            </a:r>
            <a:r>
              <a:rPr dirty="0" err="1"/>
              <a:t>avessero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costi</a:t>
            </a:r>
            <a:r>
              <a:rPr dirty="0"/>
              <a:t> di </a:t>
            </a:r>
            <a:r>
              <a:rPr dirty="0" err="1"/>
              <a:t>Regione</a:t>
            </a:r>
            <a:r>
              <a:rPr dirty="0"/>
              <a:t> </a:t>
            </a:r>
            <a:r>
              <a:rPr dirty="0" err="1"/>
              <a:t>Lombardia</a:t>
            </a:r>
            <a:r>
              <a:rPr dirty="0"/>
              <a:t>…</a:t>
            </a:r>
          </a:p>
          <a:p>
            <a:pPr marL="0" indent="0" algn="ctr">
              <a:lnSpc>
                <a:spcPct val="80000"/>
              </a:lnSpc>
              <a:buSzTx/>
              <a:buNone/>
              <a:defRPr sz="3000"/>
            </a:pPr>
            <a:endParaRPr dirty="0"/>
          </a:p>
          <a:p>
            <a:pPr marL="0" indent="0" algn="ctr">
              <a:lnSpc>
                <a:spcPct val="80000"/>
              </a:lnSpc>
              <a:buSzTx/>
              <a:buNone/>
              <a:defRPr sz="3000"/>
            </a:pPr>
            <a:endParaRPr dirty="0"/>
          </a:p>
          <a:p>
            <a:pPr marL="0" indent="0" algn="ctr">
              <a:lnSpc>
                <a:spcPct val="80000"/>
              </a:lnSpc>
              <a:buSzTx/>
              <a:buNone/>
              <a:defRPr sz="3000"/>
            </a:pPr>
            <a:r>
              <a:rPr dirty="0"/>
              <a:t>Si </a:t>
            </a:r>
            <a:r>
              <a:rPr dirty="0" err="1"/>
              <a:t>produrrebbe</a:t>
            </a:r>
            <a:r>
              <a:rPr dirty="0"/>
              <a:t> un</a:t>
            </a:r>
          </a:p>
          <a:p>
            <a:pPr marL="0" indent="0" algn="ctr">
              <a:lnSpc>
                <a:spcPct val="80000"/>
              </a:lnSpc>
              <a:buSzTx/>
              <a:buNone/>
              <a:defRPr sz="3000"/>
            </a:pPr>
            <a:r>
              <a:rPr dirty="0"/>
              <a:t>RISPARMIO DI </a:t>
            </a:r>
            <a:r>
              <a:rPr b="1" dirty="0"/>
              <a:t>68 MILIARDI DI EURO</a:t>
            </a:r>
          </a:p>
          <a:p>
            <a:pPr marL="0" indent="0" algn="ctr">
              <a:lnSpc>
                <a:spcPct val="80000"/>
              </a:lnSpc>
              <a:buSzTx/>
              <a:buNone/>
              <a:defRPr sz="3000" b="1"/>
            </a:pPr>
            <a:r>
              <a:rPr dirty="0"/>
              <a:t>(era 60 </a:t>
            </a:r>
            <a:r>
              <a:rPr dirty="0" err="1"/>
              <a:t>miliardi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2013)</a:t>
            </a:r>
          </a:p>
          <a:p>
            <a:pPr marL="0" indent="0" algn="ctr">
              <a:lnSpc>
                <a:spcPct val="80000"/>
              </a:lnSpc>
              <a:buSzTx/>
              <a:buNone/>
              <a:defRPr sz="3000"/>
            </a:pPr>
            <a:endParaRPr dirty="0"/>
          </a:p>
          <a:p>
            <a:pPr marL="0" indent="0" algn="ctr">
              <a:lnSpc>
                <a:spcPct val="80000"/>
              </a:lnSpc>
              <a:buSzTx/>
              <a:buNone/>
              <a:defRPr sz="3000"/>
            </a:pPr>
            <a:r>
              <a:rPr dirty="0"/>
              <a:t>…</a:t>
            </a:r>
            <a:r>
              <a:rPr dirty="0" err="1"/>
              <a:t>cioè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di 2 volte </a:t>
            </a:r>
            <a:r>
              <a:rPr dirty="0" err="1"/>
              <a:t>l’intera</a:t>
            </a:r>
            <a:r>
              <a:rPr dirty="0"/>
              <a:t> IRPEF </a:t>
            </a:r>
            <a:r>
              <a:rPr dirty="0" err="1"/>
              <a:t>pagata</a:t>
            </a:r>
            <a:r>
              <a:rPr dirty="0"/>
              <a:t> </a:t>
            </a:r>
            <a:r>
              <a:rPr dirty="0" err="1"/>
              <a:t>dai</a:t>
            </a:r>
            <a:r>
              <a:rPr dirty="0"/>
              <a:t> Lombardi</a:t>
            </a:r>
          </a:p>
        </p:txBody>
      </p:sp>
      <p:sp>
        <p:nvSpPr>
          <p:cNvPr id="180" name="Shape 180"/>
          <p:cNvSpPr/>
          <p:nvPr/>
        </p:nvSpPr>
        <p:spPr>
          <a:xfrm>
            <a:off x="4246562" y="2276475"/>
            <a:ext cx="576263" cy="1008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426"/>
                </a:moveTo>
                <a:lnTo>
                  <a:pt x="5400" y="15426"/>
                </a:lnTo>
                <a:lnTo>
                  <a:pt x="5400" y="0"/>
                </a:lnTo>
                <a:lnTo>
                  <a:pt x="16200" y="0"/>
                </a:lnTo>
                <a:lnTo>
                  <a:pt x="16200" y="15426"/>
                </a:lnTo>
                <a:lnTo>
                  <a:pt x="21600" y="15426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B050"/>
          </a:solidFill>
          <a:ln w="25400">
            <a:solidFill>
              <a:srgbClr val="385D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0466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6"/>
          <p:cNvSpPr txBox="1">
            <a:spLocks/>
          </p:cNvSpPr>
          <p:nvPr/>
        </p:nvSpPr>
        <p:spPr>
          <a:xfrm>
            <a:off x="463419" y="188640"/>
            <a:ext cx="8229600" cy="792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008000"/>
                </a:solidFill>
              </a:rPr>
              <a:t>LA SCOMMESSA (PERSA) </a:t>
            </a:r>
            <a:r>
              <a:rPr lang="it-IT" dirty="0" err="1" smtClean="0">
                <a:solidFill>
                  <a:srgbClr val="008000"/>
                </a:solidFill>
              </a:rPr>
              <a:t>DI</a:t>
            </a:r>
            <a:r>
              <a:rPr lang="it-IT" dirty="0" smtClean="0">
                <a:solidFill>
                  <a:srgbClr val="008000"/>
                </a:solidFill>
              </a:rPr>
              <a:t> RENZI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981473"/>
            <a:ext cx="8352928" cy="308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algn="ctr"/>
            <a:r>
              <a:rPr lang="it-IT" sz="2400" b="1" dirty="0" smtClean="0">
                <a:solidFill>
                  <a:srgbClr val="008000"/>
                </a:solidFill>
              </a:rPr>
              <a:t>Stimolo domanda interna e occupazione</a:t>
            </a:r>
            <a:endParaRPr lang="it-IT" sz="2400" dirty="0" smtClean="0">
              <a:solidFill>
                <a:srgbClr val="008000"/>
              </a:solidFill>
              <a:sym typeface="Wingdings" panose="05000000000000000000" pitchFamily="2" charset="2"/>
            </a:endParaRPr>
          </a:p>
          <a:p>
            <a:endParaRPr lang="it-IT" sz="1050" dirty="0">
              <a:sym typeface="Wingdings" panose="05000000000000000000" pitchFamily="2" charset="2"/>
            </a:endParaRPr>
          </a:p>
          <a:p>
            <a:r>
              <a:rPr lang="it-IT" sz="2000" dirty="0" smtClean="0"/>
              <a:t>Segnali negativi</a:t>
            </a:r>
          </a:p>
          <a:p>
            <a:pPr marL="285750" indent="-285750">
              <a:buFontTx/>
              <a:buChar char="-"/>
            </a:pPr>
            <a:r>
              <a:rPr lang="it-IT" sz="2000" dirty="0" smtClean="0"/>
              <a:t>Crollo assunzioni tempo indeterminato con riduzione bonus</a:t>
            </a:r>
            <a:endParaRPr lang="it-IT" sz="2000" b="1" dirty="0" smtClean="0"/>
          </a:p>
          <a:p>
            <a:pPr marL="285750" indent="-285750">
              <a:buFontTx/>
              <a:buChar char="-"/>
            </a:pPr>
            <a:r>
              <a:rPr lang="it-IT" sz="2000" dirty="0" smtClean="0"/>
              <a:t>Diminuzione esportazioni extra UE</a:t>
            </a:r>
            <a:endParaRPr lang="it-IT" sz="2000" b="1" dirty="0" smtClean="0"/>
          </a:p>
          <a:p>
            <a:pPr marL="285750" indent="-285750">
              <a:buFontTx/>
              <a:buChar char="-"/>
            </a:pPr>
            <a:r>
              <a:rPr lang="it-IT" sz="2000" dirty="0" smtClean="0"/>
              <a:t>Deflazione</a:t>
            </a:r>
            <a:endParaRPr lang="it-IT" sz="2000" b="1" dirty="0" smtClean="0"/>
          </a:p>
          <a:p>
            <a:pPr marL="285750" indent="-285750">
              <a:buFontTx/>
              <a:buChar char="-"/>
            </a:pPr>
            <a:r>
              <a:rPr lang="it-IT" sz="2000" dirty="0" smtClean="0"/>
              <a:t>Domanda interna debole</a:t>
            </a:r>
            <a:endParaRPr lang="it-IT" sz="2000" b="1" dirty="0" smtClean="0"/>
          </a:p>
          <a:p>
            <a:pPr marL="285750" indent="-285750">
              <a:buFontTx/>
              <a:buChar char="-"/>
            </a:pPr>
            <a:endParaRPr lang="it-IT" dirty="0"/>
          </a:p>
          <a:p>
            <a:pPr algn="ctr"/>
            <a:r>
              <a:rPr lang="it-IT" sz="2400" b="1" dirty="0" smtClean="0"/>
              <a:t>Houston: abbiamo un problema!!!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5965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155124"/>
              </p:ext>
            </p:extLst>
          </p:nvPr>
        </p:nvGraphicFramePr>
        <p:xfrm>
          <a:off x="1403648" y="1268760"/>
          <a:ext cx="6096000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4256"/>
                <a:gridCol w="1759744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TOTALE SPESA</a:t>
                      </a:r>
                      <a:endParaRPr lang="it-IT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/>
                        <a:t>825</a:t>
                      </a:r>
                      <a:endParaRPr lang="it-IT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aumenta</a:t>
                      </a:r>
                      <a:endParaRPr lang="it-I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PENSIONI</a:t>
                      </a:r>
                      <a:endParaRPr lang="it-I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-375</a:t>
                      </a:r>
                      <a:endParaRPr lang="it-I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aumenta</a:t>
                      </a:r>
                      <a:endParaRPr lang="it-I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PERSONALE</a:t>
                      </a:r>
                      <a:endParaRPr lang="it-I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-165</a:t>
                      </a:r>
                      <a:endParaRPr lang="it-I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aumenta</a:t>
                      </a:r>
                      <a:endParaRPr lang="it-I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SANITA’</a:t>
                      </a:r>
                      <a:endParaRPr lang="it-I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-110</a:t>
                      </a:r>
                      <a:endParaRPr lang="it-I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aumenta</a:t>
                      </a:r>
                      <a:endParaRPr lang="it-I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it-IT" dirty="0" smtClean="0"/>
                        <a:t>RESIDUO                                                   </a:t>
                      </a:r>
                      <a:r>
                        <a:rPr lang="it-IT" b="1" dirty="0" smtClean="0"/>
                        <a:t>175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it-IT" dirty="0" smtClean="0"/>
                        <a:t>                                                                 </a:t>
                      </a:r>
                      <a:endParaRPr lang="it-IT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INTERESSI</a:t>
                      </a:r>
                      <a:endParaRPr lang="it-I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-75</a:t>
                      </a:r>
                      <a:endParaRPr lang="it-I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aumenta</a:t>
                      </a:r>
                      <a:endParaRPr lang="it-I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INVESTIMENTI</a:t>
                      </a:r>
                      <a:endParaRPr lang="it-I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mtClean="0"/>
                        <a:t>-55</a:t>
                      </a:r>
                      <a:endParaRPr lang="it-IT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aumenta</a:t>
                      </a:r>
                      <a:endParaRPr lang="it-I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t-IT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it-IT" b="1" dirty="0" smtClean="0"/>
                        <a:t>SPESA</a:t>
                      </a:r>
                      <a:r>
                        <a:rPr lang="it-IT" b="1" baseline="0" dirty="0" smtClean="0"/>
                        <a:t> AGGREDIBILE</a:t>
                      </a:r>
                      <a:r>
                        <a:rPr lang="it-IT" b="1" baseline="0" dirty="0"/>
                        <a:t> </a:t>
                      </a:r>
                      <a:r>
                        <a:rPr lang="it-IT" b="1" baseline="0" dirty="0" smtClean="0"/>
                        <a:t>                                </a:t>
                      </a:r>
                      <a:r>
                        <a:rPr lang="it-IT" b="1" dirty="0" smtClean="0"/>
                        <a:t>45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Shape 156"/>
          <p:cNvSpPr txBox="1">
            <a:spLocks/>
          </p:cNvSpPr>
          <p:nvPr/>
        </p:nvSpPr>
        <p:spPr>
          <a:xfrm>
            <a:off x="467544" y="332656"/>
            <a:ext cx="8229600" cy="792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008000"/>
                </a:solidFill>
              </a:rPr>
              <a:t>BILANCIO DELLO STATO</a:t>
            </a:r>
            <a:endParaRPr lang="it-IT" dirty="0">
              <a:solidFill>
                <a:srgbClr val="008000"/>
              </a:solidFill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1475656" y="5157192"/>
            <a:ext cx="3888432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3707904" y="3284984"/>
            <a:ext cx="1731842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6"/>
          <p:cNvSpPr txBox="1">
            <a:spLocks/>
          </p:cNvSpPr>
          <p:nvPr/>
        </p:nvSpPr>
        <p:spPr>
          <a:xfrm>
            <a:off x="463419" y="188640"/>
            <a:ext cx="8229600" cy="792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008000"/>
                </a:solidFill>
              </a:rPr>
              <a:t>SPESA AGGREDIBILE E SPESA PRENOTATA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981473"/>
            <a:ext cx="8352928" cy="480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algn="ctr"/>
            <a:r>
              <a:rPr lang="it-IT" sz="2400" b="1" dirty="0" smtClean="0">
                <a:solidFill>
                  <a:srgbClr val="008000"/>
                </a:solidFill>
              </a:rPr>
              <a:t>Spesa Aggredibile</a:t>
            </a:r>
            <a:endParaRPr lang="it-IT" sz="2400" dirty="0" smtClean="0">
              <a:solidFill>
                <a:srgbClr val="008000"/>
              </a:solidFill>
              <a:sym typeface="Wingdings" panose="05000000000000000000" pitchFamily="2" charset="2"/>
            </a:endParaRPr>
          </a:p>
          <a:p>
            <a:pPr algn="ctr"/>
            <a:r>
              <a:rPr lang="it-IT" sz="2000" dirty="0" smtClean="0"/>
              <a:t>Quanto si può tagliare la spesa aggredibile?? Il 10% (4,5 </a:t>
            </a:r>
            <a:r>
              <a:rPr lang="it-IT" sz="2000" dirty="0" err="1" smtClean="0"/>
              <a:t>mld</a:t>
            </a:r>
            <a:r>
              <a:rPr lang="it-IT" sz="2000" dirty="0" smtClean="0"/>
              <a:t>), il 20% (9mld)???</a:t>
            </a:r>
          </a:p>
          <a:p>
            <a:endParaRPr lang="it-IT" sz="1200" dirty="0"/>
          </a:p>
          <a:p>
            <a:pPr algn="ctr"/>
            <a:r>
              <a:rPr lang="it-IT" sz="2000" b="1" dirty="0" smtClean="0"/>
              <a:t>Esageriamo! Tagliamo 10 </a:t>
            </a:r>
            <a:r>
              <a:rPr lang="it-IT" sz="2000" b="1" dirty="0" err="1" smtClean="0"/>
              <a:t>mld</a:t>
            </a:r>
            <a:r>
              <a:rPr lang="it-IT" sz="2000" b="1" dirty="0" smtClean="0"/>
              <a:t>!!</a:t>
            </a:r>
          </a:p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b="1" dirty="0" smtClean="0">
                <a:solidFill>
                  <a:srgbClr val="008000"/>
                </a:solidFill>
              </a:rPr>
              <a:t>Spesa prenotata</a:t>
            </a:r>
            <a:endParaRPr lang="it-IT" sz="2400" b="1" dirty="0" smtClean="0">
              <a:solidFill>
                <a:srgbClr val="008000"/>
              </a:solidFill>
              <a:sym typeface="Wingdings" panose="05000000000000000000" pitchFamily="2" charset="2"/>
            </a:endParaRPr>
          </a:p>
          <a:p>
            <a:endParaRPr lang="it-IT" sz="1050" dirty="0">
              <a:sym typeface="Wingdings" panose="05000000000000000000" pitchFamily="2" charset="2"/>
            </a:endParaRPr>
          </a:p>
          <a:p>
            <a:r>
              <a:rPr lang="it-IT" sz="2000" dirty="0" smtClean="0"/>
              <a:t>Quota già prenotata ed esigenze già note:</a:t>
            </a:r>
          </a:p>
          <a:p>
            <a:pPr marL="285750" indent="-285750">
              <a:buFontTx/>
              <a:buChar char="-"/>
            </a:pPr>
            <a:r>
              <a:rPr lang="it-IT" sz="2000" dirty="0" smtClean="0"/>
              <a:t>Copertura integrale </a:t>
            </a:r>
            <a:r>
              <a:rPr lang="it-IT" sz="2000" dirty="0" err="1"/>
              <a:t>S</a:t>
            </a:r>
            <a:r>
              <a:rPr lang="it-IT" sz="2000" dirty="0" err="1" smtClean="0"/>
              <a:t>pending</a:t>
            </a:r>
            <a:r>
              <a:rPr lang="it-IT" sz="2000" dirty="0" smtClean="0"/>
              <a:t> </a:t>
            </a:r>
            <a:r>
              <a:rPr lang="it-IT" sz="2000" dirty="0" err="1"/>
              <a:t>R</a:t>
            </a:r>
            <a:r>
              <a:rPr lang="it-IT" sz="2000" dirty="0" err="1" smtClean="0"/>
              <a:t>eview</a:t>
            </a:r>
            <a:r>
              <a:rPr lang="it-IT" sz="2000" dirty="0" smtClean="0"/>
              <a:t> 2016: </a:t>
            </a:r>
            <a:r>
              <a:rPr lang="it-IT" sz="2000" b="1" dirty="0" smtClean="0"/>
              <a:t>15 </a:t>
            </a:r>
            <a:r>
              <a:rPr lang="it-IT" sz="2000" b="1" dirty="0" err="1" smtClean="0"/>
              <a:t>mld</a:t>
            </a:r>
            <a:endParaRPr lang="it-IT" sz="2000" b="1" dirty="0" smtClean="0"/>
          </a:p>
          <a:p>
            <a:pPr marL="285750" indent="-285750">
              <a:buFontTx/>
              <a:buChar char="-"/>
            </a:pPr>
            <a:r>
              <a:rPr lang="it-IT" sz="2000" dirty="0" smtClean="0"/>
              <a:t>Eliminazione clausola di salvaguardia: </a:t>
            </a:r>
            <a:r>
              <a:rPr lang="it-IT" sz="2000" b="1" dirty="0" smtClean="0"/>
              <a:t>20 </a:t>
            </a:r>
            <a:r>
              <a:rPr lang="it-IT" sz="2000" b="1" dirty="0" err="1" smtClean="0"/>
              <a:t>mld</a:t>
            </a:r>
            <a:endParaRPr lang="it-IT" sz="2000" b="1" dirty="0" smtClean="0"/>
          </a:p>
          <a:p>
            <a:pPr marL="285750" indent="-285750">
              <a:buFontTx/>
              <a:buChar char="-"/>
            </a:pPr>
            <a:r>
              <a:rPr lang="it-IT" sz="2000" dirty="0" smtClean="0"/>
              <a:t>Rientro obiettivo riduzione deficit: </a:t>
            </a:r>
            <a:r>
              <a:rPr lang="it-IT" sz="2000" b="1" dirty="0" err="1" smtClean="0"/>
              <a:t>min</a:t>
            </a:r>
            <a:r>
              <a:rPr lang="it-IT" sz="2000" b="1" dirty="0" smtClean="0"/>
              <a:t> 5 </a:t>
            </a:r>
            <a:r>
              <a:rPr lang="it-IT" sz="2000" b="1" dirty="0" err="1" smtClean="0"/>
              <a:t>mld</a:t>
            </a:r>
            <a:r>
              <a:rPr lang="it-IT" sz="2000" b="1" dirty="0" smtClean="0"/>
              <a:t> - </a:t>
            </a:r>
            <a:r>
              <a:rPr lang="it-IT" sz="2000" b="1" dirty="0" err="1" smtClean="0"/>
              <a:t>max</a:t>
            </a:r>
            <a:r>
              <a:rPr lang="it-IT" sz="2000" b="1" dirty="0" smtClean="0"/>
              <a:t> 15 </a:t>
            </a:r>
            <a:r>
              <a:rPr lang="it-IT" sz="2000" b="1" dirty="0" err="1" smtClean="0"/>
              <a:t>mld</a:t>
            </a:r>
            <a:endParaRPr lang="it-IT" sz="2000" b="1" dirty="0" smtClean="0"/>
          </a:p>
          <a:p>
            <a:pPr marL="285750" indent="-285750">
              <a:buFontTx/>
              <a:buChar char="-"/>
            </a:pPr>
            <a:r>
              <a:rPr lang="it-IT" sz="2000" dirty="0" smtClean="0"/>
              <a:t>Varie ricorrenti (</a:t>
            </a:r>
            <a:r>
              <a:rPr lang="it-IT" sz="1400" dirty="0" smtClean="0"/>
              <a:t>es. missioni internazionali, migranti, catastrofi naturali</a:t>
            </a:r>
            <a:r>
              <a:rPr lang="it-IT" sz="2000" dirty="0" smtClean="0"/>
              <a:t>): </a:t>
            </a:r>
            <a:r>
              <a:rPr lang="it-IT" sz="2000" b="1" dirty="0" smtClean="0"/>
              <a:t>10 </a:t>
            </a:r>
            <a:r>
              <a:rPr lang="it-IT" sz="2000" b="1" dirty="0" err="1" smtClean="0"/>
              <a:t>mld</a:t>
            </a:r>
            <a:endParaRPr lang="it-IT" sz="2000" b="1" dirty="0" smtClean="0"/>
          </a:p>
          <a:p>
            <a:pPr marL="285750" indent="-285750">
              <a:buFontTx/>
              <a:buChar char="-"/>
            </a:pPr>
            <a:endParaRPr lang="it-IT" dirty="0"/>
          </a:p>
          <a:p>
            <a:pPr algn="ctr"/>
            <a:r>
              <a:rPr lang="it-IT" sz="2400" b="1" dirty="0" smtClean="0"/>
              <a:t>Houston: abbiamo un problema!!!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5965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85010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30351">
              <a:defRPr sz="1856" b="1">
                <a:solidFill>
                  <a:srgbClr val="00B050"/>
                </a:solidFill>
              </a:defRPr>
            </a:pPr>
            <a:r>
              <a:rPr lang="it-IT" sz="4000" dirty="0" smtClean="0">
                <a:solidFill>
                  <a:srgbClr val="008000"/>
                </a:solidFill>
              </a:rPr>
              <a:t>CHE FARE CREARE LAVORO?</a:t>
            </a:r>
            <a:endParaRPr sz="4000" dirty="0">
              <a:solidFill>
                <a:srgbClr val="008000"/>
              </a:solidFill>
            </a:endParaRPr>
          </a:p>
        </p:txBody>
      </p:sp>
      <p:sp>
        <p:nvSpPr>
          <p:cNvPr id="167" name="Shape 167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37004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600"/>
            </a:pPr>
            <a:r>
              <a:rPr lang="it-IT" sz="5400" dirty="0" smtClean="0"/>
              <a:t>Investimenti e innovazione</a:t>
            </a:r>
            <a:endParaRPr sz="5400" dirty="0"/>
          </a:p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600"/>
            </a:pPr>
            <a:r>
              <a:rPr lang="it-IT" sz="5400" dirty="0" smtClean="0"/>
              <a:t>Politiche attive per il lavoro</a:t>
            </a:r>
          </a:p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600"/>
            </a:pPr>
            <a:r>
              <a:rPr lang="it-IT" sz="5400" dirty="0" smtClean="0"/>
              <a:t>Km zero</a:t>
            </a:r>
          </a:p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600"/>
            </a:pPr>
            <a:r>
              <a:rPr lang="it-IT" sz="5400" dirty="0" smtClean="0"/>
              <a:t>Credito</a:t>
            </a:r>
          </a:p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600"/>
            </a:pPr>
            <a:endParaRPr lang="it-IT" sz="5400" dirty="0" smtClean="0"/>
          </a:p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600"/>
            </a:pPr>
            <a:r>
              <a:rPr lang="it-IT" sz="5400" dirty="0" smtClean="0"/>
              <a:t>… Costi standard</a:t>
            </a:r>
          </a:p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600"/>
            </a:pPr>
            <a:endParaRPr dirty="0"/>
          </a:p>
          <a:p>
            <a:pPr>
              <a:lnSpc>
                <a:spcPct val="80000"/>
              </a:lnSpc>
              <a:buChar char="•"/>
              <a:defRPr sz="26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3682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85010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30351">
              <a:defRPr sz="1856" b="1">
                <a:solidFill>
                  <a:srgbClr val="00B050"/>
                </a:solidFill>
              </a:defRPr>
            </a:pPr>
            <a:r>
              <a:rPr lang="it-IT" sz="4000" dirty="0" smtClean="0">
                <a:solidFill>
                  <a:srgbClr val="008000"/>
                </a:solidFill>
              </a:rPr>
              <a:t>INVESTIMENTI: FARLI</a:t>
            </a:r>
            <a:endParaRPr sz="4000" dirty="0">
              <a:solidFill>
                <a:srgbClr val="008000"/>
              </a:solidFill>
            </a:endParaRPr>
          </a:p>
        </p:txBody>
      </p:sp>
      <p:sp>
        <p:nvSpPr>
          <p:cNvPr id="167" name="Shape 167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37004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600"/>
            </a:pPr>
            <a:endParaRPr dirty="0"/>
          </a:p>
          <a:p>
            <a:pPr>
              <a:lnSpc>
                <a:spcPct val="80000"/>
              </a:lnSpc>
              <a:buChar char="•"/>
              <a:defRPr sz="2600"/>
            </a:pP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20225"/>
            <a:ext cx="7272808" cy="547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3682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85010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30351">
              <a:defRPr sz="1856" b="1">
                <a:solidFill>
                  <a:srgbClr val="00B050"/>
                </a:solidFill>
              </a:defRPr>
            </a:pPr>
            <a:r>
              <a:rPr lang="it-IT" sz="4000" dirty="0" smtClean="0">
                <a:solidFill>
                  <a:srgbClr val="008000"/>
                </a:solidFill>
              </a:rPr>
              <a:t>INVESTIMENTI: INNOVAZIONE</a:t>
            </a:r>
            <a:endParaRPr sz="4000" dirty="0">
              <a:solidFill>
                <a:srgbClr val="008000"/>
              </a:solidFill>
            </a:endParaRPr>
          </a:p>
        </p:txBody>
      </p:sp>
      <p:sp>
        <p:nvSpPr>
          <p:cNvPr id="167" name="Shape 167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37004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600"/>
            </a:pPr>
            <a:endParaRPr dirty="0"/>
          </a:p>
          <a:p>
            <a:pPr>
              <a:lnSpc>
                <a:spcPct val="80000"/>
              </a:lnSpc>
              <a:buChar char="•"/>
              <a:defRPr sz="2600"/>
            </a:pP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122368" cy="531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3682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85010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30351">
              <a:defRPr sz="1856" b="1">
                <a:solidFill>
                  <a:srgbClr val="00B050"/>
                </a:solidFill>
              </a:defRPr>
            </a:pPr>
            <a:r>
              <a:rPr lang="it-IT" sz="4000" dirty="0" smtClean="0">
                <a:solidFill>
                  <a:srgbClr val="008000"/>
                </a:solidFill>
              </a:rPr>
              <a:t>INVESTIMENTI: INNOVAZIONE</a:t>
            </a:r>
            <a:endParaRPr sz="4000" dirty="0">
              <a:solidFill>
                <a:srgbClr val="008000"/>
              </a:solidFill>
            </a:endParaRPr>
          </a:p>
        </p:txBody>
      </p:sp>
      <p:sp>
        <p:nvSpPr>
          <p:cNvPr id="167" name="Shape 167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37004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600"/>
            </a:pPr>
            <a:endParaRPr dirty="0"/>
          </a:p>
          <a:p>
            <a:pPr>
              <a:lnSpc>
                <a:spcPct val="80000"/>
              </a:lnSpc>
              <a:buChar char="•"/>
              <a:defRPr sz="2600"/>
            </a:pP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5533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3682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358</Words>
  <Application>Microsoft Office PowerPoint</Application>
  <PresentationFormat>On-screen Show (4:3)</PresentationFormat>
  <Paragraphs>89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 FARE CREARE LAVORO?</vt:lpstr>
      <vt:lpstr>INVESTIMENTI: FARLI</vt:lpstr>
      <vt:lpstr>INVESTIMENTI: INNOVAZIONE</vt:lpstr>
      <vt:lpstr>INVESTIMENTI: INNOVAZIONE</vt:lpstr>
      <vt:lpstr>INVESTIMENTI: PROMOZIONE PPP</vt:lpstr>
      <vt:lpstr>INVESTIMENTI: PROMOZIONE PPP</vt:lpstr>
      <vt:lpstr>INVESTIMENTI: PROMOZIONE PPP</vt:lpstr>
      <vt:lpstr>POLITICHE ATTIVE LAVORO - ITALIA</vt:lpstr>
      <vt:lpstr>POLITICHE ATTIVE LAVORO - RL</vt:lpstr>
      <vt:lpstr>POLITICHE ATTIVE LAVORO - RL</vt:lpstr>
      <vt:lpstr>CREDITO – es. CONFIDI</vt:lpstr>
      <vt:lpstr>KM ZERO - ARCA</vt:lpstr>
      <vt:lpstr>PowerPoint Presentation</vt:lpstr>
      <vt:lpstr>PowerPoint Presentation</vt:lpstr>
      <vt:lpstr>SPESA REGIONALIZZATA – COSTI STANDARD</vt:lpstr>
    </vt:vector>
  </TitlesOfParts>
  <Company>Regione Lombardia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Alice Guerra</dc:creator>
  <cp:lastModifiedBy>Philips</cp:lastModifiedBy>
  <cp:revision>17</cp:revision>
  <cp:lastPrinted>2016-03-07T15:40:07Z</cp:lastPrinted>
  <dcterms:created xsi:type="dcterms:W3CDTF">2016-03-04T14:41:58Z</dcterms:created>
  <dcterms:modified xsi:type="dcterms:W3CDTF">2016-03-19T11:57:01Z</dcterms:modified>
</cp:coreProperties>
</file>