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58" r:id="rId5"/>
    <p:sldId id="285" r:id="rId6"/>
    <p:sldId id="281" r:id="rId7"/>
    <p:sldId id="259" r:id="rId8"/>
    <p:sldId id="265" r:id="rId9"/>
    <p:sldId id="266" r:id="rId10"/>
    <p:sldId id="278" r:id="rId11"/>
    <p:sldId id="286" r:id="rId12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47"/>
    <a:srgbClr val="152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16C3A-AA5E-47F4-8037-D28C70D1177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EED98-BF3C-40E7-80DB-1ED1C2354E6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3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47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35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33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66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19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64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7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97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47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63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81BB3-BCF3-1C45-8227-4D161CC03778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126F-13CE-F24C-87F8-8332E3B415E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83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LA_cover fond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95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3511" y="1449176"/>
            <a:ext cx="637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Square721 Dm" pitchFamily="34" charset="0"/>
                <a:cs typeface="Square721 Bd BT"/>
              </a:rPr>
              <a:t>Crisi del lavoro: come Capitale Umano e Formazione possono aiutare la crescita</a:t>
            </a:r>
            <a:endParaRPr lang="it-IT" sz="2800" b="1" dirty="0">
              <a:solidFill>
                <a:schemeClr val="bg1"/>
              </a:solidFill>
              <a:latin typeface="Square721 Dm" pitchFamily="34" charset="0"/>
              <a:cs typeface="Square721 Bd BT"/>
            </a:endParaRPr>
          </a:p>
        </p:txBody>
      </p:sp>
    </p:spTree>
    <p:extLst>
      <p:ext uri="{BB962C8B-B14F-4D97-AF65-F5344CB8AC3E}">
        <p14:creationId xmlns:p14="http://schemas.microsoft.com/office/powerpoint/2010/main" val="399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92843" y="2018230"/>
            <a:ext cx="751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“Polo Formativo per i mestieri del Legno Arredo”</a:t>
            </a:r>
            <a:r>
              <a:rPr lang="it-IT" dirty="0" smtClean="0"/>
              <a:t>, luogo di incontro di tre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responsabilità</a:t>
            </a:r>
            <a:r>
              <a:rPr lang="it-IT" dirty="0" smtClean="0"/>
              <a:t>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6104" y="1345922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LE TRE RESPONSABILITA’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92843" y="3184599"/>
            <a:ext cx="7515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responsabilità delle imprese</a:t>
            </a:r>
          </a:p>
          <a:p>
            <a:pPr marL="342900" indent="-342900" algn="ctr"/>
            <a:endParaRPr lang="it-IT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responsabilità delle famiglie</a:t>
            </a:r>
          </a:p>
          <a:p>
            <a:pPr marL="342900" indent="-342900" algn="ctr"/>
            <a:endParaRPr lang="it-IT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responsabilità dei giovani</a:t>
            </a:r>
          </a:p>
        </p:txBody>
      </p:sp>
    </p:spTree>
    <p:extLst>
      <p:ext uri="{BB962C8B-B14F-4D97-AF65-F5344CB8AC3E}">
        <p14:creationId xmlns:p14="http://schemas.microsoft.com/office/powerpoint/2010/main" val="16946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92843" y="2318174"/>
            <a:ext cx="751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sz="2400" dirty="0"/>
              <a:t>d</a:t>
            </a:r>
            <a:r>
              <a:rPr lang="it-IT" sz="2400" dirty="0" smtClean="0"/>
              <a:t>evono favorire le esperienze virtuose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6104" y="1345922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 LE ISTITUZIONI?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2842" y="3198167"/>
            <a:ext cx="751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sz="2400" dirty="0"/>
              <a:t>d</a:t>
            </a:r>
            <a:r>
              <a:rPr lang="it-IT" sz="2400" dirty="0" smtClean="0"/>
              <a:t>evono favorire e supportare il coinvolgimento tra educazione e azienda, tra giovani e lavoro</a:t>
            </a:r>
          </a:p>
        </p:txBody>
      </p:sp>
    </p:spTree>
    <p:extLst>
      <p:ext uri="{BB962C8B-B14F-4D97-AF65-F5344CB8AC3E}">
        <p14:creationId xmlns:p14="http://schemas.microsoft.com/office/powerpoint/2010/main" val="19582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36104" y="1345922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FEDERLEGNOARREDO: IDENTITA’ E MISSION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6104" y="2228850"/>
            <a:ext cx="8030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FederlegnoArredo</a:t>
            </a:r>
            <a:r>
              <a:rPr lang="it-IT" dirty="0" smtClean="0"/>
              <a:t> è il cuore della filiera italiana del legno-arredo. Dal 1945 difendiamo il nostro saper fare, sosteniamo lo sviluppo delle nostre imprese, siamo ambasciatori del gusto dell’abitare italiano in tutto il mondo.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Incontrare gli imprenditori del legno e dell’arredo per sostenere il desiderio di fare impresa. Crescere in numeri, forza e consapevolezza. Creare opportunità di business. Sviluppare la capacità di rispondere al mercato che cambia.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2843" y="3506122"/>
            <a:ext cx="7515225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3200" b="1" dirty="0" smtClean="0">
                <a:solidFill>
                  <a:schemeClr val="bg1"/>
                </a:solidFill>
              </a:rPr>
              <a:t>incontrare per crescere</a:t>
            </a:r>
          </a:p>
        </p:txBody>
      </p:sp>
    </p:spTree>
    <p:extLst>
      <p:ext uri="{BB962C8B-B14F-4D97-AF65-F5344CB8AC3E}">
        <p14:creationId xmlns:p14="http://schemas.microsoft.com/office/powerpoint/2010/main" val="1761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</p:spPr>
      </p:pic>
      <p:pic>
        <p:nvPicPr>
          <p:cNvPr id="6" name="Picture 24" descr="http://www.istitutocolore.it/admin/contenuti/logo-madeex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98" y="2762250"/>
            <a:ext cx="2287032" cy="9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FLA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207" y="2271327"/>
            <a:ext cx="2498335" cy="1308051"/>
          </a:xfrm>
          <a:prstGeom prst="rect">
            <a:avLst/>
          </a:prstGeom>
        </p:spPr>
      </p:pic>
      <p:pic>
        <p:nvPicPr>
          <p:cNvPr id="10" name="Immagine 9" descr="FLAEventi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52" y="2441830"/>
            <a:ext cx="1765033" cy="8720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36104" y="1345922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FEDERLEGNOARREDO: UN GRUPPO SINERGICO</a:t>
            </a:r>
            <a:endParaRPr lang="it-IT" sz="2400" b="1" dirty="0"/>
          </a:p>
        </p:txBody>
      </p:sp>
      <p:pic>
        <p:nvPicPr>
          <p:cNvPr id="12" name="Immagine 11" descr="SM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04" y="3313882"/>
            <a:ext cx="2462198" cy="77960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447207" y="3781425"/>
            <a:ext cx="2620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it-IT" dirty="0" smtClean="0"/>
              <a:t>Rappresentiamo 16 associazioni dall’arredamento all’edilizia in legno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it-IT" dirty="0" smtClean="0"/>
              <a:t>Oltre 2.800 aziende associate di cui 300 nella provincia di Como e Brianza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36104" y="4093485"/>
            <a:ext cx="262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/>
              <a:t>Superficie espositiva di quasi 230.000 m</a:t>
            </a:r>
            <a:r>
              <a:rPr lang="it-IT" baseline="30000" dirty="0" smtClean="0"/>
              <a:t>2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/>
              <a:t>Oltre 300.000 visitatori di cui oltre il 60% dei quali provenienti da 160 Paesi di tutto il mondo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265379" y="4083960"/>
            <a:ext cx="2620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/>
              <a:t>Oltre 200.000 visitatori di cui 36.000 stranieri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/>
              <a:t>Circa 1.450 aziende espositrici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/>
              <a:t>Più di 1.100 incontri B2B</a:t>
            </a:r>
          </a:p>
        </p:txBody>
      </p:sp>
    </p:spTree>
    <p:extLst>
      <p:ext uri="{BB962C8B-B14F-4D97-AF65-F5344CB8AC3E}">
        <p14:creationId xmlns:p14="http://schemas.microsoft.com/office/powerpoint/2010/main" val="1115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92842" y="2308536"/>
            <a:ext cx="751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chemeClr val="tx2"/>
                </a:solidFill>
              </a:rPr>
              <a:t>CAPITALE UMANO </a:t>
            </a:r>
            <a:r>
              <a:rPr lang="it-IT" sz="2400" dirty="0" smtClean="0"/>
              <a:t>è un </a:t>
            </a:r>
            <a:r>
              <a:rPr lang="it-IT" sz="2400" b="1" dirty="0" err="1" smtClean="0">
                <a:solidFill>
                  <a:schemeClr val="tx2"/>
                </a:solidFill>
              </a:rPr>
              <a:t>asset</a:t>
            </a:r>
            <a:r>
              <a:rPr lang="it-IT" sz="2400" dirty="0" smtClean="0"/>
              <a:t> fondamentale per la ripresa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6104" y="1345922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CAPITALE UMANO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2842" y="3772694"/>
            <a:ext cx="751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sz="2400" dirty="0" smtClean="0"/>
              <a:t>la crescita dell’impresa non dipende esclusivamente dalla capacità imprenditoriale, ma soprattutto, dalle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risorse umane e professionali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impiegate in esse </a:t>
            </a:r>
          </a:p>
        </p:txBody>
      </p:sp>
    </p:spTree>
    <p:extLst>
      <p:ext uri="{BB962C8B-B14F-4D97-AF65-F5344CB8AC3E}">
        <p14:creationId xmlns:p14="http://schemas.microsoft.com/office/powerpoint/2010/main" val="16946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92842" y="2276123"/>
            <a:ext cx="751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sz="2400" dirty="0" smtClean="0"/>
              <a:t>le aziende hanno bisogno di </a:t>
            </a:r>
            <a:r>
              <a:rPr lang="it-IT" sz="2400" b="1" dirty="0" smtClean="0">
                <a:solidFill>
                  <a:schemeClr val="tx2"/>
                </a:solidFill>
              </a:rPr>
              <a:t>innovazione </a:t>
            </a:r>
            <a:r>
              <a:rPr lang="it-IT" sz="2400" dirty="0" smtClean="0"/>
              <a:t>per crescere</a:t>
            </a:r>
            <a:endParaRPr lang="it-IT" sz="2400" b="1" dirty="0" smtClean="0">
              <a:solidFill>
                <a:schemeClr val="tx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6104" y="1345922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L’INNOVAZIONE E I GIOVANI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2842" y="3479216"/>
            <a:ext cx="751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sz="2400" dirty="0"/>
              <a:t>i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chemeClr val="tx2"/>
                </a:solidFill>
              </a:rPr>
              <a:t>giovani</a:t>
            </a:r>
            <a:r>
              <a:rPr lang="it-IT" sz="2400" dirty="0" smtClean="0"/>
              <a:t> sono un elemento di innovazione all’interno delle aziende</a:t>
            </a:r>
          </a:p>
        </p:txBody>
      </p:sp>
    </p:spTree>
    <p:extLst>
      <p:ext uri="{BB962C8B-B14F-4D97-AF65-F5344CB8AC3E}">
        <p14:creationId xmlns:p14="http://schemas.microsoft.com/office/powerpoint/2010/main" val="16522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22851" y="1345922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COME FARE?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2851" y="2276123"/>
            <a:ext cx="751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sz="2400" dirty="0" smtClean="0"/>
              <a:t>le aziende devono ritornare ad essere un </a:t>
            </a:r>
            <a:r>
              <a:rPr lang="it-IT" sz="2400" b="1" dirty="0" smtClean="0">
                <a:solidFill>
                  <a:schemeClr val="tx2"/>
                </a:solidFill>
              </a:rPr>
              <a:t>soggetto attivo </a:t>
            </a:r>
            <a:r>
              <a:rPr lang="it-IT" sz="2400" dirty="0" smtClean="0"/>
              <a:t>nel processo educativo dei giovani</a:t>
            </a:r>
            <a:endParaRPr lang="it-IT" sz="2400" b="1" dirty="0" smtClean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22851" y="3742758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COSA ABBIAMO FATTO?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22851" y="4589832"/>
            <a:ext cx="751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sz="2400" dirty="0"/>
              <a:t>a</a:t>
            </a:r>
            <a:r>
              <a:rPr lang="it-IT" sz="2400" dirty="0" smtClean="0"/>
              <a:t>bbiamo realizzato un </a:t>
            </a:r>
            <a:r>
              <a:rPr lang="it-IT" sz="2400" b="1" dirty="0" smtClean="0">
                <a:solidFill>
                  <a:schemeClr val="tx2"/>
                </a:solidFill>
              </a:rPr>
              <a:t>Polo Formativo per le professioni </a:t>
            </a:r>
            <a:r>
              <a:rPr lang="it-IT" sz="2400" dirty="0" smtClean="0"/>
              <a:t>del settore Legno Arredo</a:t>
            </a:r>
            <a:endParaRPr lang="it-IT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92843" y="2018230"/>
            <a:ext cx="751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→"/>
            </a:pP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FederlegnoArredo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dirty="0" smtClean="0"/>
              <a:t>e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ASLAM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dirty="0" smtClean="0"/>
              <a:t>realizzano un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“Polo Formativo per i mestieri del Legno Arredo”</a:t>
            </a:r>
            <a:r>
              <a:rPr lang="it-IT" dirty="0" smtClean="0"/>
              <a:t>, un “CAMPUS” dove è possibile l’incontro tra giovani e lavoratori, tra sistema educativo e sistema produttivo.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6104" y="1345922"/>
            <a:ext cx="803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PROGETTO E GLI ATTORI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2843" y="4855339"/>
            <a:ext cx="751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00050">
              <a:buFont typeface="Arial" pitchFamily="34" charset="0"/>
              <a:buChar char="•"/>
            </a:pPr>
            <a:r>
              <a:rPr lang="it-IT" dirty="0" smtClean="0"/>
              <a:t>realizzare con il coinvolgimento delle aziende percorsi formativi in grado di sviluppare le capacità professionali realmente necessarie per il settore.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92843" y="4439521"/>
            <a:ext cx="751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00050">
              <a:buFont typeface="Arial" pitchFamily="34" charset="0"/>
              <a:buChar char="•"/>
            </a:pPr>
            <a:r>
              <a:rPr lang="it-IT" dirty="0" smtClean="0"/>
              <a:t>di riavvicinare la aziende del settore i giovani;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4297" y="4046093"/>
            <a:ext cx="751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it-IT" dirty="0" smtClean="0"/>
              <a:t>Una proposta formativa capace: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92843" y="3184599"/>
            <a:ext cx="751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un luogo di incontro e formazione</a:t>
            </a:r>
          </a:p>
        </p:txBody>
      </p:sp>
    </p:spTree>
    <p:extLst>
      <p:ext uri="{BB962C8B-B14F-4D97-AF65-F5344CB8AC3E}">
        <p14:creationId xmlns:p14="http://schemas.microsoft.com/office/powerpoint/2010/main" val="16946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2"/>
            <a:ext cx="9144000" cy="7019544"/>
          </a:xfrm>
          <a:prstGeom prst="rect">
            <a:avLst/>
          </a:prstGeom>
        </p:spPr>
      </p:pic>
      <p:pic>
        <p:nvPicPr>
          <p:cNvPr id="13" name="Immagine 12" descr="render 04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4" y="913528"/>
            <a:ext cx="7714445" cy="545454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70055" y="1235503"/>
            <a:ext cx="7475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IL POLO FORMATIVO</a:t>
            </a:r>
            <a:endParaRPr lang="it-IT" dirty="0" smtClean="0">
              <a:solidFill>
                <a:schemeClr val="bg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914379" y="3760647"/>
            <a:ext cx="7405374" cy="2446989"/>
            <a:chOff x="708315" y="2086377"/>
            <a:chExt cx="7405374" cy="2446989"/>
          </a:xfrm>
        </p:grpSpPr>
        <p:sp>
          <p:nvSpPr>
            <p:cNvPr id="5" name="Rettangolo 4"/>
            <p:cNvSpPr/>
            <p:nvPr/>
          </p:nvSpPr>
          <p:spPr>
            <a:xfrm>
              <a:off x="721210" y="2086377"/>
              <a:ext cx="4443215" cy="8886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0" rtlCol="0" anchor="ctr"/>
            <a:lstStyle/>
            <a:p>
              <a:pPr lvl="0"/>
              <a:r>
                <a:rPr lang="it-IT" sz="2400" dirty="0" smtClean="0"/>
                <a:t>FORMAZIONE </a:t>
              </a:r>
              <a:r>
                <a:rPr lang="it-IT" sz="2400" dirty="0" err="1" smtClean="0"/>
                <a:t>DI</a:t>
              </a:r>
              <a:r>
                <a:rPr lang="it-IT" sz="2400" dirty="0" smtClean="0"/>
                <a:t> </a:t>
              </a:r>
              <a:r>
                <a:rPr lang="it-IT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BASE</a:t>
              </a:r>
              <a:endParaRPr lang="it-IT" sz="24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708315" y="3065171"/>
              <a:ext cx="4456111" cy="14681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20000" rtlCol="0" anchor="ctr"/>
            <a:lstStyle/>
            <a:p>
              <a:pPr lvl="0">
                <a:lnSpc>
                  <a:spcPct val="150000"/>
                </a:lnSpc>
              </a:pPr>
              <a:r>
                <a:rPr lang="it-IT" sz="2400" dirty="0" smtClean="0"/>
                <a:t>FORMAZIONE </a:t>
              </a:r>
              <a:r>
                <a:rPr lang="it-IT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SUPERIORE</a:t>
              </a:r>
              <a:endParaRPr lang="it-IT" sz="24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it-IT" sz="2400" dirty="0" smtClean="0"/>
                <a:t>FORMAZIONE </a:t>
              </a:r>
              <a:r>
                <a:rPr lang="it-IT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CONTINUA</a:t>
              </a:r>
              <a:endParaRPr lang="it-IT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 useBgFill="1">
          <p:nvSpPr>
            <p:cNvPr id="7" name="Rettangolo 6"/>
            <p:cNvSpPr/>
            <p:nvPr/>
          </p:nvSpPr>
          <p:spPr>
            <a:xfrm>
              <a:off x="5258929" y="2086377"/>
              <a:ext cx="2841881" cy="8886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5241700" y="3065171"/>
              <a:ext cx="2871989" cy="14681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7" name="Picture 3" descr="E:\Lavoro\FEDERLEGNO\Polo Formativo Legno Arredo\SITO\Nuovo Sito\noimag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0199" y="2137893"/>
              <a:ext cx="1159245" cy="768763"/>
            </a:xfrm>
            <a:prstGeom prst="rect">
              <a:avLst/>
            </a:prstGeom>
            <a:noFill/>
          </p:spPr>
        </p:pic>
        <p:pic>
          <p:nvPicPr>
            <p:cNvPr id="1028" name="Picture 4" descr="E:\Lavoro\FEDERLEGNO\Polo Formativo Legno Arredo\SITO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1962" y="3241774"/>
              <a:ext cx="2610062" cy="10347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946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LA_intern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651"/>
            <a:ext cx="9144000" cy="701954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67023" y="1584514"/>
            <a:ext cx="7932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/>
              <a:t>LA FONDAZIONE ITS ROSARIO MESSINA</a:t>
            </a:r>
          </a:p>
          <a:p>
            <a:endParaRPr lang="it-IT" dirty="0"/>
          </a:p>
          <a:p>
            <a:r>
              <a:rPr lang="it-IT" dirty="0" smtClean="0"/>
              <a:t>La Fondazione denominata “ISTITUTO TECNICO SUPERIORE PER LO SVILUPPO DEL SISTEMA CASA NEL MADE IN ITALY ROSARIO MESSINA” è una fondazione di partecipazione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54144" y="3862875"/>
            <a:ext cx="793265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numCol="2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FEDERLEGNOARREDO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FONDAZIONE OPERE EDUCATIVE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PROVINCIA MONZA BRIANZA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CCIAA MONZA BRIANZA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APA CONFARTIGIANATO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UNIVERSITA’ LIUC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ASLAM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FONDAZIONE IKAROS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ENAIP LOMBARDIA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AFOL MONZA BRIANZA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ASSOCIAZIONE CNOS-FAP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FEDERLEGNO EVENTI SPA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MADE EVENTI SRL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CONLEGNO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FONDAZIONE COSMIT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67023" y="3239139"/>
            <a:ext cx="93487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2400" b="1" dirty="0" smtClean="0"/>
              <a:t>I SOCI</a:t>
            </a:r>
          </a:p>
        </p:txBody>
      </p:sp>
      <p:pic>
        <p:nvPicPr>
          <p:cNvPr id="15" name="Immagin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953" y="311710"/>
            <a:ext cx="2667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463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Mara Timpano</dc:creator>
  <cp:lastModifiedBy>Philips</cp:lastModifiedBy>
  <cp:revision>77</cp:revision>
  <dcterms:created xsi:type="dcterms:W3CDTF">2014-09-02T13:13:39Z</dcterms:created>
  <dcterms:modified xsi:type="dcterms:W3CDTF">2016-03-19T07:59:16Z</dcterms:modified>
</cp:coreProperties>
</file>