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8" r:id="rId4"/>
    <p:sldId id="271" r:id="rId5"/>
    <p:sldId id="269" r:id="rId6"/>
    <p:sldId id="277" r:id="rId7"/>
    <p:sldId id="274" r:id="rId8"/>
    <p:sldId id="278" r:id="rId9"/>
    <p:sldId id="275" r:id="rId10"/>
    <p:sldId id="276" r:id="rId11"/>
    <p:sldId id="279" r:id="rId12"/>
    <p:sldId id="280" r:id="rId13"/>
    <p:sldId id="282" r:id="rId14"/>
    <p:sldId id="283" r:id="rId15"/>
    <p:sldId id="284" r:id="rId16"/>
    <p:sldId id="273" r:id="rId17"/>
    <p:sldId id="281" r:id="rId18"/>
    <p:sldId id="285" r:id="rId19"/>
    <p:sldId id="286" r:id="rId20"/>
    <p:sldId id="287" r:id="rId21"/>
    <p:sldId id="288" r:id="rId22"/>
    <p:sldId id="291" r:id="rId23"/>
    <p:sldId id="289" r:id="rId24"/>
    <p:sldId id="290" r:id="rId25"/>
    <p:sldId id="292" r:id="rId26"/>
    <p:sldId id="264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968" y="-4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Suddivisione</a:t>
            </a:r>
            <a:r>
              <a:rPr lang="en-US" dirty="0" smtClean="0"/>
              <a:t> % </a:t>
            </a:r>
            <a:r>
              <a:rPr lang="en-US" dirty="0" err="1" smtClean="0"/>
              <a:t>valore</a:t>
            </a:r>
            <a:r>
              <a:rPr lang="en-US" dirty="0" smtClean="0"/>
              <a:t> </a:t>
            </a:r>
            <a:r>
              <a:rPr lang="en-US" dirty="0" err="1" smtClean="0"/>
              <a:t>prodotto</a:t>
            </a:r>
            <a:endParaRPr lang="en-US" dirty="0"/>
          </a:p>
        </c:rich>
      </c:tx>
      <c:layout/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Costi Marketing</c:v>
                </c:pt>
                <c:pt idx="1">
                  <c:v>Altri costi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20</c:v>
                </c:pt>
                <c:pt idx="1">
                  <c:v>80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F1F8-2214-4EA1-88D7-5570D685290D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E2231-6728-4D59-8943-0536261D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94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F1F8-2214-4EA1-88D7-5570D685290D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E2231-6728-4D59-8943-0536261D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70178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F1F8-2214-4EA1-88D7-5570D685290D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E2231-6728-4D59-8943-0536261D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8790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F1F8-2214-4EA1-88D7-5570D685290D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E2231-6728-4D59-8943-0536261D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61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F1F8-2214-4EA1-88D7-5570D685290D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E2231-6728-4D59-8943-0536261D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82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F1F8-2214-4EA1-88D7-5570D685290D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E2231-6728-4D59-8943-0536261D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3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F1F8-2214-4EA1-88D7-5570D685290D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E2231-6728-4D59-8943-0536261D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8943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F1F8-2214-4EA1-88D7-5570D685290D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E2231-6728-4D59-8943-0536261D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4044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F1F8-2214-4EA1-88D7-5570D685290D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E2231-6728-4D59-8943-0536261D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870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F1F8-2214-4EA1-88D7-5570D685290D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E2231-6728-4D59-8943-0536261D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176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28F1F8-2214-4EA1-88D7-5570D685290D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1E2231-6728-4D59-8943-0536261D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29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28F1F8-2214-4EA1-88D7-5570D685290D}" type="datetimeFigureOut">
              <a:rPr lang="en-US" smtClean="0"/>
              <a:t>3/19/2016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1E2231-6728-4D59-8943-0536261DB2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415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mailto:Igor.debiasio@gmail.com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3270" y="2780928"/>
            <a:ext cx="8737457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i="1" dirty="0"/>
              <a:t>Effetti del consumismo. </a:t>
            </a:r>
            <a:endParaRPr lang="it-IT" sz="3200" i="1" dirty="0" smtClean="0"/>
          </a:p>
          <a:p>
            <a:pPr algn="ctr"/>
            <a:r>
              <a:rPr lang="it-IT" sz="3200" i="1" dirty="0" smtClean="0"/>
              <a:t>Cultura/modello </a:t>
            </a:r>
            <a:r>
              <a:rPr lang="it-IT" sz="3200" i="1" dirty="0"/>
              <a:t>di relazioni industriali da cambiare</a:t>
            </a:r>
            <a:endParaRPr lang="en-US" sz="9600" i="1" dirty="0"/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9144000" cy="83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/>
              <a:t>Accademia di Formazione Lega Lombarda – Lega Nord</a:t>
            </a:r>
          </a:p>
          <a:p>
            <a:r>
              <a:rPr lang="it-IT" sz="2000" dirty="0" smtClean="0"/>
              <a:t>SITUAZIONE </a:t>
            </a:r>
            <a:r>
              <a:rPr lang="it-IT" sz="2000" dirty="0"/>
              <a:t>ATTUALE E SOLUZIONI x USCIRE DALLA CRISI</a:t>
            </a:r>
          </a:p>
        </p:txBody>
      </p:sp>
      <p:sp>
        <p:nvSpPr>
          <p:cNvPr id="2" name="Rectangle 1"/>
          <p:cNvSpPr/>
          <p:nvPr/>
        </p:nvSpPr>
        <p:spPr>
          <a:xfrm>
            <a:off x="200103" y="5410157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dirty="0" smtClean="0"/>
              <a:t>Milano, Palazzo Marino</a:t>
            </a:r>
          </a:p>
          <a:p>
            <a:r>
              <a:rPr lang="it-IT" dirty="0" smtClean="0"/>
              <a:t>19 Marzo 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3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/>
              <a:t>Effetti </a:t>
            </a:r>
            <a:r>
              <a:rPr lang="it-IT" sz="2000" b="1" dirty="0"/>
              <a:t>del consumismo. </a:t>
            </a:r>
            <a:r>
              <a:rPr lang="it-IT" sz="2000" b="1" dirty="0" smtClean="0"/>
              <a:t>Cultura/modello </a:t>
            </a:r>
            <a:r>
              <a:rPr lang="it-IT" sz="2000" b="1" dirty="0"/>
              <a:t>di relazioni industriali da </a:t>
            </a:r>
            <a:r>
              <a:rPr lang="it-IT" sz="2000" b="1" dirty="0" smtClean="0"/>
              <a:t>cambiare</a:t>
            </a:r>
          </a:p>
          <a:p>
            <a:r>
              <a:rPr lang="it-IT" sz="2000" dirty="0" smtClean="0"/>
              <a:t>LATO INDUSTRIA</a:t>
            </a:r>
            <a:endParaRPr lang="it-IT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539552" y="1556792"/>
            <a:ext cx="3942105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2 CONCETTI:</a:t>
            </a:r>
          </a:p>
          <a:p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OBSOLESCENZA PROGRAMMATA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OBSOLESCENZA PERCEPITA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438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/>
              <a:t>Effetti </a:t>
            </a:r>
            <a:r>
              <a:rPr lang="it-IT" sz="2000" b="1" dirty="0"/>
              <a:t>del consumismo. </a:t>
            </a:r>
            <a:r>
              <a:rPr lang="it-IT" sz="2000" b="1" dirty="0" smtClean="0"/>
              <a:t>Cultura/modello </a:t>
            </a:r>
            <a:r>
              <a:rPr lang="it-IT" sz="2000" b="1" dirty="0"/>
              <a:t>di relazioni industriali da </a:t>
            </a:r>
            <a:r>
              <a:rPr lang="it-IT" sz="2000" b="1" dirty="0" smtClean="0"/>
              <a:t>cambiare</a:t>
            </a:r>
          </a:p>
          <a:p>
            <a:r>
              <a:rPr lang="it-IT" sz="2000" dirty="0" smtClean="0"/>
              <a:t>LATO INDUSTRIA: OBSOLESCENZA PROGRAMMATA</a:t>
            </a:r>
            <a:endParaRPr lang="it-IT" sz="2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052736"/>
            <a:ext cx="4514813" cy="21270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3" name="TextBox 2"/>
          <p:cNvSpPr txBox="1"/>
          <p:nvPr/>
        </p:nvSpPr>
        <p:spPr>
          <a:xfrm>
            <a:off x="296062" y="3541658"/>
            <a:ext cx="6655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IERI: 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2689" y="4857358"/>
            <a:ext cx="68066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OGGI: «DEVONO DURARE ABBASTANZA»</a:t>
            </a:r>
            <a:endParaRPr lang="it-IT" dirty="0" smtClean="0"/>
          </a:p>
          <a:p>
            <a:r>
              <a:rPr lang="it-IT" dirty="0"/>
              <a:t>	</a:t>
            </a:r>
            <a:r>
              <a:rPr lang="it-IT" dirty="0" smtClean="0"/>
              <a:t>x FAR CONTENTO NEL BREVE PERIODO IL CONSUMATORE</a:t>
            </a:r>
          </a:p>
          <a:p>
            <a:r>
              <a:rPr lang="it-IT" dirty="0"/>
              <a:t>	</a:t>
            </a:r>
            <a:r>
              <a:rPr lang="it-IT" dirty="0" smtClean="0"/>
              <a:t>x GENERARE UNA NUOVA VENDITA NELL’ARCO DI «X» ANNI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37031" y="3541658"/>
            <a:ext cx="3568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b="1" dirty="0" smtClean="0"/>
              <a:t>DEVONO DURARE </a:t>
            </a:r>
            <a:r>
              <a:rPr lang="it-IT" b="1" dirty="0" smtClean="0"/>
              <a:t>IL PIU’ POSSIBILE</a:t>
            </a:r>
            <a:endParaRPr lang="en-US" b="1" dirty="0"/>
          </a:p>
        </p:txBody>
      </p:sp>
      <p:sp>
        <p:nvSpPr>
          <p:cNvPr id="7" name="Down Arrow 6"/>
          <p:cNvSpPr/>
          <p:nvPr/>
        </p:nvSpPr>
        <p:spPr>
          <a:xfrm>
            <a:off x="2771800" y="4057287"/>
            <a:ext cx="792088" cy="74214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0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/>
              <a:t>Effetti </a:t>
            </a:r>
            <a:r>
              <a:rPr lang="it-IT" sz="2000" b="1" dirty="0"/>
              <a:t>del consumismo. </a:t>
            </a:r>
            <a:r>
              <a:rPr lang="it-IT" sz="2000" b="1" dirty="0" smtClean="0"/>
              <a:t>Cultura/modello </a:t>
            </a:r>
            <a:r>
              <a:rPr lang="it-IT" sz="2000" b="1" dirty="0"/>
              <a:t>di relazioni industriali da </a:t>
            </a:r>
            <a:r>
              <a:rPr lang="it-IT" sz="2000" b="1" dirty="0" smtClean="0"/>
              <a:t>cambiare</a:t>
            </a:r>
          </a:p>
          <a:p>
            <a:r>
              <a:rPr lang="it-IT" sz="2000" dirty="0" smtClean="0"/>
              <a:t>LATO INDUSTRIA: OBSOLESCENZA PROGRAMMATA</a:t>
            </a:r>
            <a:endParaRPr lang="it-IT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31" t="15124" r="39329" b="14423"/>
          <a:stretch/>
        </p:blipFill>
        <p:spPr bwMode="auto">
          <a:xfrm>
            <a:off x="1363610" y="1124744"/>
            <a:ext cx="6416779" cy="55353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82780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/>
              <a:t>Effetti </a:t>
            </a:r>
            <a:r>
              <a:rPr lang="it-IT" sz="2000" b="1" dirty="0"/>
              <a:t>del consumismo. </a:t>
            </a:r>
            <a:r>
              <a:rPr lang="it-IT" sz="2000" b="1" dirty="0" smtClean="0"/>
              <a:t>Cultura/modello </a:t>
            </a:r>
            <a:r>
              <a:rPr lang="it-IT" sz="2000" b="1" dirty="0"/>
              <a:t>di relazioni industriali da </a:t>
            </a:r>
            <a:r>
              <a:rPr lang="it-IT" sz="2000" b="1" dirty="0" smtClean="0"/>
              <a:t>cambiare</a:t>
            </a:r>
          </a:p>
          <a:p>
            <a:r>
              <a:rPr lang="it-IT" sz="2000" dirty="0" smtClean="0"/>
              <a:t>LATO INDUSTRIA: OBSOLESCENZA PERCEPITA</a:t>
            </a:r>
            <a:endParaRPr lang="it-IT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08472" y="1647164"/>
            <a:ext cx="8612000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COMPRARE, SPESSO GENERA 2 EMOZIONI:</a:t>
            </a:r>
          </a:p>
          <a:p>
            <a:endParaRPr lang="it-IT" dirty="0" smtClean="0"/>
          </a:p>
          <a:p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sz="2000" b="1" dirty="0" smtClean="0"/>
              <a:t>FELICITA</a:t>
            </a:r>
            <a:r>
              <a:rPr lang="it-IT" dirty="0" smtClean="0"/>
              <a:t>’: Soddisfo bisogno (reale?)</a:t>
            </a:r>
          </a:p>
          <a:p>
            <a:pPr marL="342900" indent="-342900">
              <a:buFont typeface="+mj-lt"/>
              <a:buAutoNum type="arabicPeriod"/>
            </a:pPr>
            <a:endParaRPr lang="it-IT" dirty="0" smtClean="0"/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pPr marL="342900" indent="-342900">
              <a:buFont typeface="+mj-lt"/>
              <a:buAutoNum type="arabicPeriod"/>
            </a:pPr>
            <a:r>
              <a:rPr lang="it-IT" sz="2000" b="1" dirty="0" smtClean="0"/>
              <a:t>DELUSIONE, APATIA</a:t>
            </a:r>
            <a:r>
              <a:rPr lang="it-IT" dirty="0" smtClean="0"/>
              <a:t>: la Felicità nei giorni successivi svanisce x 2 motivi: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 smtClean="0"/>
              <a:t>Spesso il bisogno non era reale</a:t>
            </a:r>
          </a:p>
          <a:p>
            <a:pPr marL="800100" lvl="1" indent="-342900">
              <a:buFont typeface="+mj-lt"/>
              <a:buAutoNum type="arabicPeriod"/>
            </a:pPr>
            <a:r>
              <a:rPr lang="it-IT" dirty="0" smtClean="0"/>
              <a:t>Sono usciti nuovi </a:t>
            </a:r>
            <a:r>
              <a:rPr lang="it-IT" dirty="0" smtClean="0"/>
              <a:t>modelli….quello che ho comprato è «già vecchio»</a:t>
            </a:r>
            <a:endParaRPr lang="it-IT" dirty="0" smtClean="0"/>
          </a:p>
        </p:txBody>
      </p:sp>
      <p:sp>
        <p:nvSpPr>
          <p:cNvPr id="3" name="Down Arrow 2"/>
          <p:cNvSpPr/>
          <p:nvPr/>
        </p:nvSpPr>
        <p:spPr>
          <a:xfrm>
            <a:off x="3704854" y="4509120"/>
            <a:ext cx="864096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70653" y="5559623"/>
            <a:ext cx="37324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/>
              <a:t>C’E DIETRO UNA STRATEGIA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6185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/>
              <a:t>Effetti </a:t>
            </a:r>
            <a:r>
              <a:rPr lang="it-IT" sz="2000" b="1" dirty="0"/>
              <a:t>del consumismo. </a:t>
            </a:r>
            <a:r>
              <a:rPr lang="it-IT" sz="2000" b="1" dirty="0" smtClean="0"/>
              <a:t>Cultura/modello </a:t>
            </a:r>
            <a:r>
              <a:rPr lang="it-IT" sz="2000" b="1" dirty="0"/>
              <a:t>di relazioni industriali da </a:t>
            </a:r>
            <a:r>
              <a:rPr lang="it-IT" sz="2000" b="1" dirty="0" smtClean="0"/>
              <a:t>cambiare</a:t>
            </a:r>
          </a:p>
          <a:p>
            <a:r>
              <a:rPr lang="it-IT" sz="2000" dirty="0" smtClean="0"/>
              <a:t>LATO INDUSTRIA: OBSOLESCENZA PERCEPITA</a:t>
            </a:r>
            <a:endParaRPr lang="it-IT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755576" y="908720"/>
            <a:ext cx="74888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b="1" dirty="0" smtClean="0"/>
              <a:t>MARKETING</a:t>
            </a:r>
            <a:r>
              <a:rPr lang="it-IT" sz="2400" b="1" dirty="0"/>
              <a:t>: </a:t>
            </a:r>
            <a:r>
              <a:rPr lang="it-IT" sz="2400" dirty="0"/>
              <a:t>Il processo di organizzazione e di esecuzione del concepimento, della politica dei prezzi, delle attività promozionali e della distribuzione di idee, beni e servizi per creare scambi commerciali e soddisfare gli obiettivi degli individui e delle organizzazioni</a:t>
            </a:r>
            <a:r>
              <a:rPr lang="it-IT" sz="2400" dirty="0" smtClean="0"/>
              <a:t>. </a:t>
            </a:r>
            <a:r>
              <a:rPr lang="it-IT" dirty="0" smtClean="0"/>
              <a:t>(1984, AMA)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 rot="2699680">
            <a:off x="2450195" y="4459710"/>
            <a:ext cx="66895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18698614">
            <a:off x="6438834" y="4810977"/>
            <a:ext cx="66895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7544" y="5372123"/>
            <a:ext cx="42252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«CREARE» BISOGN</a:t>
            </a:r>
            <a:r>
              <a:rPr lang="en-US" sz="2800" b="1" dirty="0" smtClean="0"/>
              <a:t>I (</a:t>
            </a:r>
            <a:r>
              <a:rPr lang="en-US" sz="2800" b="1" dirty="0" err="1" smtClean="0"/>
              <a:t>nuovi</a:t>
            </a:r>
            <a:r>
              <a:rPr lang="en-US" sz="2800" b="1" dirty="0" smtClean="0"/>
              <a:t>)</a:t>
            </a:r>
            <a:endParaRPr lang="it-IT" sz="2800" b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004048" y="5893881"/>
            <a:ext cx="36848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«SPINGERE» ACQUISTO</a:t>
            </a:r>
          </a:p>
        </p:txBody>
      </p:sp>
      <p:sp>
        <p:nvSpPr>
          <p:cNvPr id="9" name="Down Arrow 8"/>
          <p:cNvSpPr/>
          <p:nvPr/>
        </p:nvSpPr>
        <p:spPr>
          <a:xfrm>
            <a:off x="4024619" y="2847712"/>
            <a:ext cx="668950" cy="86409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2209290" y="3740532"/>
            <a:ext cx="500508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 smtClean="0"/>
              <a:t>Diventa «MARKETING DEVIATO»</a:t>
            </a:r>
          </a:p>
        </p:txBody>
      </p:sp>
    </p:spTree>
    <p:extLst>
      <p:ext uri="{BB962C8B-B14F-4D97-AF65-F5344CB8AC3E}">
        <p14:creationId xmlns:p14="http://schemas.microsoft.com/office/powerpoint/2010/main" val="2061850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  <p:bldP spid="7" grpId="0"/>
      <p:bldP spid="8" grpId="0"/>
      <p:bldP spid="9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/>
              <a:t>Effetti </a:t>
            </a:r>
            <a:r>
              <a:rPr lang="it-IT" sz="2000" b="1" dirty="0"/>
              <a:t>del consumismo. </a:t>
            </a:r>
            <a:r>
              <a:rPr lang="it-IT" sz="2000" b="1" dirty="0" smtClean="0"/>
              <a:t>Cultura/modello </a:t>
            </a:r>
            <a:r>
              <a:rPr lang="it-IT" sz="2000" b="1" dirty="0"/>
              <a:t>di relazioni industriali da </a:t>
            </a:r>
            <a:r>
              <a:rPr lang="it-IT" sz="2000" b="1" dirty="0" smtClean="0"/>
              <a:t>cambiare</a:t>
            </a:r>
          </a:p>
          <a:p>
            <a:r>
              <a:rPr lang="it-IT" sz="2000" dirty="0"/>
              <a:t>LATO INDUSTRIA: OBSOLESCENZA PERCEPITA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158703"/>
            <a:ext cx="5287491" cy="2711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12" y="5483079"/>
            <a:ext cx="2463091" cy="82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4138267"/>
            <a:ext cx="5790160" cy="2689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721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/>
              <a:t>Effetti </a:t>
            </a:r>
            <a:r>
              <a:rPr lang="it-IT" sz="2000" b="1" dirty="0"/>
              <a:t>del consumismo. </a:t>
            </a:r>
            <a:r>
              <a:rPr lang="it-IT" sz="2000" b="1" dirty="0" smtClean="0"/>
              <a:t>Cultura/modello </a:t>
            </a:r>
            <a:r>
              <a:rPr lang="it-IT" sz="2000" b="1" dirty="0"/>
              <a:t>di relazioni industriali da </a:t>
            </a:r>
            <a:r>
              <a:rPr lang="it-IT" sz="2000" b="1" dirty="0" smtClean="0"/>
              <a:t>cambiare</a:t>
            </a:r>
          </a:p>
          <a:p>
            <a:r>
              <a:rPr lang="it-IT" sz="2000" dirty="0"/>
              <a:t>LATO INDUSTRIA: OBSOLESCENZA PERCEPITA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36912"/>
            <a:ext cx="8229486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2344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/>
              <a:t>Effetti </a:t>
            </a:r>
            <a:r>
              <a:rPr lang="it-IT" sz="2000" b="1" dirty="0"/>
              <a:t>del consumismo. </a:t>
            </a:r>
            <a:r>
              <a:rPr lang="it-IT" sz="2000" b="1" dirty="0" smtClean="0"/>
              <a:t>Cultura/modello </a:t>
            </a:r>
            <a:r>
              <a:rPr lang="it-IT" sz="2000" b="1" dirty="0"/>
              <a:t>di relazioni industriali da </a:t>
            </a:r>
            <a:r>
              <a:rPr lang="it-IT" sz="2000" b="1" dirty="0" smtClean="0"/>
              <a:t>cambiare</a:t>
            </a:r>
          </a:p>
          <a:p>
            <a:r>
              <a:rPr lang="it-IT" sz="2000" dirty="0" smtClean="0"/>
              <a:t>Lato INDUSTRIA</a:t>
            </a:r>
            <a:endParaRPr lang="it-IT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9770" y="1196752"/>
            <a:ext cx="89990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CON CHE SOLDI IL MARKETING «DEVIATO» CREA BISOGNI E SPINGE ALL’ACQUISTO?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4155171903"/>
              </p:ext>
            </p:extLst>
          </p:nvPr>
        </p:nvGraphicFramePr>
        <p:xfrm>
          <a:off x="1501271" y="19888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780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/>
              <a:t>Effetti </a:t>
            </a:r>
            <a:r>
              <a:rPr lang="it-IT" sz="2000" b="1" dirty="0"/>
              <a:t>del consumismo. </a:t>
            </a:r>
            <a:r>
              <a:rPr lang="it-IT" sz="2000" b="1" dirty="0" smtClean="0"/>
              <a:t>Cultura/modello </a:t>
            </a:r>
            <a:r>
              <a:rPr lang="it-IT" sz="2000" b="1" dirty="0"/>
              <a:t>di relazioni industriali da </a:t>
            </a:r>
            <a:r>
              <a:rPr lang="it-IT" sz="2000" b="1" dirty="0" smtClean="0"/>
              <a:t>cambiare</a:t>
            </a:r>
          </a:p>
          <a:p>
            <a:r>
              <a:rPr lang="it-IT" sz="2000" dirty="0" smtClean="0"/>
              <a:t>Lato DISTRIBUZIONE</a:t>
            </a:r>
            <a:endParaRPr lang="it-IT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49770" y="1196752"/>
            <a:ext cx="7695889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VIVIAMO IN UNA SOCIETA’ CHE:</a:t>
            </a:r>
          </a:p>
          <a:p>
            <a:endParaRPr lang="it-IT" sz="2000" b="1" dirty="0" smtClean="0"/>
          </a:p>
          <a:p>
            <a:pPr marL="342900" indent="-342900">
              <a:buFontTx/>
              <a:buChar char="-"/>
            </a:pPr>
            <a:r>
              <a:rPr lang="it-IT" sz="2000" dirty="0" smtClean="0"/>
              <a:t>Vive e si sviluppa sul consumismo</a:t>
            </a:r>
          </a:p>
          <a:p>
            <a:pPr marL="342900" indent="-342900">
              <a:buFontTx/>
              <a:buChar char="-"/>
            </a:pPr>
            <a:endParaRPr lang="it-IT" sz="2000" dirty="0" smtClean="0"/>
          </a:p>
          <a:p>
            <a:pPr marL="342900" indent="-342900">
              <a:buFontTx/>
              <a:buChar char="-"/>
            </a:pPr>
            <a:endParaRPr lang="it-IT" sz="2000" dirty="0"/>
          </a:p>
          <a:p>
            <a:r>
              <a:rPr lang="it-IT" sz="2000" b="1" dirty="0" smtClean="0"/>
              <a:t>Con una «INDUSTRIA» che: </a:t>
            </a:r>
          </a:p>
          <a:p>
            <a:pPr marL="342900" indent="-342900">
              <a:buFontTx/>
              <a:buChar char="-"/>
            </a:pPr>
            <a:r>
              <a:rPr lang="it-IT" sz="2000" dirty="0"/>
              <a:t>t</a:t>
            </a:r>
            <a:r>
              <a:rPr lang="it-IT" sz="2000" dirty="0" smtClean="0"/>
              <a:t>ende a farci comprare prodotti che si rompono dopo un «x» definito</a:t>
            </a:r>
          </a:p>
          <a:p>
            <a:pPr marL="342900" indent="-342900">
              <a:buFontTx/>
              <a:buChar char="-"/>
            </a:pPr>
            <a:r>
              <a:rPr lang="it-IT" sz="2000" dirty="0"/>
              <a:t>t</a:t>
            </a:r>
            <a:r>
              <a:rPr lang="it-IT" sz="2000" dirty="0" smtClean="0"/>
              <a:t>ende a farci comprare prodotti che non ci servono</a:t>
            </a:r>
          </a:p>
          <a:p>
            <a:pPr marL="342900" indent="-342900">
              <a:buFontTx/>
              <a:buChar char="-"/>
            </a:pPr>
            <a:endParaRPr lang="it-IT" sz="2000" dirty="0" smtClean="0"/>
          </a:p>
          <a:p>
            <a:pPr marL="342900" indent="-342900">
              <a:buFontTx/>
              <a:buChar char="-"/>
            </a:pPr>
            <a:endParaRPr lang="it-IT" sz="2000" dirty="0"/>
          </a:p>
          <a:p>
            <a:r>
              <a:rPr lang="it-IT" sz="2000" b="1" dirty="0" smtClean="0"/>
              <a:t>In quale scenario DISTRUBUTIVO?</a:t>
            </a:r>
          </a:p>
        </p:txBody>
      </p:sp>
    </p:spTree>
    <p:extLst>
      <p:ext uri="{BB962C8B-B14F-4D97-AF65-F5344CB8AC3E}">
        <p14:creationId xmlns:p14="http://schemas.microsoft.com/office/powerpoint/2010/main" val="934814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/>
              <a:t>Effetti </a:t>
            </a:r>
            <a:r>
              <a:rPr lang="it-IT" sz="2000" b="1" dirty="0"/>
              <a:t>del consumismo. </a:t>
            </a:r>
            <a:r>
              <a:rPr lang="it-IT" sz="2000" b="1" dirty="0" smtClean="0"/>
              <a:t>Cultura/modello </a:t>
            </a:r>
            <a:r>
              <a:rPr lang="it-IT" sz="2000" b="1" dirty="0"/>
              <a:t>di relazioni industriali da </a:t>
            </a:r>
            <a:r>
              <a:rPr lang="it-IT" sz="2000" b="1" dirty="0" smtClean="0"/>
              <a:t>cambiare</a:t>
            </a:r>
          </a:p>
          <a:p>
            <a:r>
              <a:rPr lang="it-IT" sz="2000" dirty="0" smtClean="0"/>
              <a:t>Lato DISTRIBUZIONE</a:t>
            </a:r>
            <a:endParaRPr lang="it-IT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14177" y="6122731"/>
            <a:ext cx="84342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LA GRANDE DISTRIBUZIONE E</a:t>
            </a:r>
            <a:r>
              <a:rPr lang="it-IT" sz="2400" b="1" dirty="0" smtClean="0"/>
              <a:t>’ IN MANO AGLI STRANIERI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177" y="1196752"/>
            <a:ext cx="1593528" cy="11936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123896"/>
            <a:ext cx="1872208" cy="12305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453" y="1350145"/>
            <a:ext cx="1794429" cy="10803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788020"/>
            <a:ext cx="2915941" cy="8501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6643" y="1498427"/>
            <a:ext cx="3045891" cy="783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588" y="4693584"/>
            <a:ext cx="2985120" cy="1194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57" y="4442817"/>
            <a:ext cx="232410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8219" y="2788020"/>
            <a:ext cx="1604229" cy="16042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70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/>
              <a:t>Effetti </a:t>
            </a:r>
            <a:r>
              <a:rPr lang="it-IT" sz="2000" b="1" dirty="0"/>
              <a:t>del consumismo. </a:t>
            </a:r>
            <a:r>
              <a:rPr lang="it-IT" sz="2000" b="1" dirty="0" smtClean="0"/>
              <a:t>Cultura/modello </a:t>
            </a:r>
            <a:r>
              <a:rPr lang="it-IT" sz="2000" b="1" dirty="0"/>
              <a:t>di relazioni industriali da </a:t>
            </a:r>
            <a:r>
              <a:rPr lang="it-IT" sz="2000" b="1" dirty="0" smtClean="0"/>
              <a:t>cambiare</a:t>
            </a:r>
          </a:p>
          <a:p>
            <a:r>
              <a:rPr lang="it-IT" sz="2000" dirty="0" smtClean="0"/>
              <a:t>I nostri indicatori</a:t>
            </a:r>
            <a:endParaRPr lang="it-IT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3563888" y="1340768"/>
            <a:ext cx="1564852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8800" b="1" dirty="0" smtClean="0"/>
              <a:t>PIL</a:t>
            </a:r>
            <a:endParaRPr lang="en-US" sz="8800" b="1" dirty="0"/>
          </a:p>
        </p:txBody>
      </p:sp>
      <p:sp>
        <p:nvSpPr>
          <p:cNvPr id="4" name="Rectangle 3"/>
          <p:cNvSpPr/>
          <p:nvPr/>
        </p:nvSpPr>
        <p:spPr>
          <a:xfrm>
            <a:off x="670831" y="3356992"/>
            <a:ext cx="777686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 smtClean="0"/>
              <a:t>a. La produzione, totale </a:t>
            </a:r>
            <a:r>
              <a:rPr lang="it-IT" dirty="0"/>
              <a:t>di beni e servizi dell'economia, diminuita dei consumi intermedi ed aumentata delle imposte nette sui </a:t>
            </a:r>
            <a:r>
              <a:rPr lang="it-IT" dirty="0" smtClean="0"/>
              <a:t>prodotti;</a:t>
            </a:r>
          </a:p>
          <a:p>
            <a:pPr marL="342900" indent="-342900">
              <a:buFont typeface="+mj-lt"/>
              <a:buAutoNum type="arabicPeriod"/>
            </a:pPr>
            <a:endParaRPr lang="it-IT" dirty="0"/>
          </a:p>
          <a:p>
            <a:r>
              <a:rPr lang="it-IT" dirty="0"/>
              <a:t>	</a:t>
            </a:r>
            <a:r>
              <a:rPr lang="it-IT" dirty="0" smtClean="0"/>
              <a:t>			</a:t>
            </a:r>
            <a:r>
              <a:rPr lang="it-IT" i="1" dirty="0" smtClean="0"/>
              <a:t>oppure</a:t>
            </a:r>
          </a:p>
          <a:p>
            <a:endParaRPr lang="it-IT" dirty="0" smtClean="0"/>
          </a:p>
          <a:p>
            <a:r>
              <a:rPr lang="it-IT" dirty="0" smtClean="0"/>
              <a:t>b. </a:t>
            </a:r>
            <a:r>
              <a:rPr lang="it-IT" u="sng" dirty="0" smtClean="0"/>
              <a:t>ll </a:t>
            </a:r>
            <a:r>
              <a:rPr lang="it-IT" u="sng" dirty="0"/>
              <a:t>valore totale della spesa fatta dalle famiglie per i consumi e dalle imprese per gli investimenti</a:t>
            </a:r>
            <a:r>
              <a:rPr lang="it-IT" dirty="0"/>
              <a:t>; vale infatti l'identità keynesiana Y=C+G+I+(X-M), dove Y è il PIL, C sono i consumi finali, G è la spesa dello Stato, I gli investimenti privati, X le esportazioni e M le importazioni; </a:t>
            </a:r>
            <a:endParaRPr lang="it-IT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7308304" y="6402814"/>
            <a:ext cx="15915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Fonte: Wikipedia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31026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/>
              <a:t>Effetti </a:t>
            </a:r>
            <a:r>
              <a:rPr lang="it-IT" sz="2000" b="1" dirty="0"/>
              <a:t>del consumismo. </a:t>
            </a:r>
            <a:r>
              <a:rPr lang="it-IT" sz="2000" b="1" dirty="0" smtClean="0"/>
              <a:t>Cultura/modello </a:t>
            </a:r>
            <a:r>
              <a:rPr lang="it-IT" sz="2000" b="1" dirty="0"/>
              <a:t>di relazioni industriali da </a:t>
            </a:r>
            <a:r>
              <a:rPr lang="it-IT" sz="2000" b="1" dirty="0" smtClean="0"/>
              <a:t>cambiare</a:t>
            </a:r>
          </a:p>
          <a:p>
            <a:r>
              <a:rPr lang="it-IT" sz="2000" dirty="0" smtClean="0"/>
              <a:t>Lato DISTRIBUZIONE</a:t>
            </a:r>
            <a:endParaRPr lang="it-IT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539552" y="980728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SPESSO INEFFICIENTE</a:t>
            </a:r>
            <a:r>
              <a:rPr lang="it-IT" sz="2400" b="1" dirty="0" smtClean="0"/>
              <a:t>:</a:t>
            </a:r>
          </a:p>
          <a:p>
            <a:pPr algn="ctr"/>
            <a:endParaRPr lang="it-IT" sz="2400" b="1" dirty="0"/>
          </a:p>
          <a:p>
            <a:pPr marL="342900" indent="-342900">
              <a:buFontTx/>
              <a:buChar char="-"/>
            </a:pPr>
            <a:r>
              <a:rPr lang="it-IT" sz="2400" b="1" dirty="0" smtClean="0"/>
              <a:t>STRUTTURA: </a:t>
            </a:r>
            <a:r>
              <a:rPr lang="it-IT" sz="2400" dirty="0" smtClean="0"/>
              <a:t>La distribuzione vive sui contributi dell’industria (aperture negozi, rifacimenti, promozioni, etc…)</a:t>
            </a:r>
          </a:p>
          <a:p>
            <a:pPr marL="342900" indent="-342900">
              <a:buFontTx/>
              <a:buChar char="-"/>
            </a:pPr>
            <a:endParaRPr lang="it-IT" sz="2400" dirty="0"/>
          </a:p>
          <a:p>
            <a:pPr marL="342900" indent="-342900">
              <a:buFontTx/>
              <a:buChar char="-"/>
            </a:pPr>
            <a:r>
              <a:rPr lang="it-IT" sz="2400" b="1" dirty="0" smtClean="0"/>
              <a:t>OFFERTA PRODOTTO</a:t>
            </a:r>
            <a:r>
              <a:rPr lang="it-IT" sz="2400" dirty="0" smtClean="0"/>
              <a:t>: Sui banchi trovate il brand che:</a:t>
            </a:r>
          </a:p>
          <a:p>
            <a:pPr marL="1257300" lvl="2" indent="-342900">
              <a:buFontTx/>
              <a:buChar char="-"/>
            </a:pPr>
            <a:r>
              <a:rPr lang="it-IT" sz="2400" dirty="0" smtClean="0"/>
              <a:t>Paga di più</a:t>
            </a:r>
          </a:p>
          <a:p>
            <a:pPr marL="1257300" lvl="2" indent="-342900">
              <a:buFontTx/>
              <a:buChar char="-"/>
            </a:pPr>
            <a:r>
              <a:rPr lang="it-IT" sz="2400" dirty="0" smtClean="0"/>
              <a:t>E’ spinto da HQ</a:t>
            </a:r>
            <a:endParaRPr lang="it-IT" sz="2400" b="1" dirty="0" smtClean="0"/>
          </a:p>
          <a:p>
            <a:pPr marL="1257300" lvl="2" indent="-342900">
              <a:buFontTx/>
              <a:buChar char="-"/>
            </a:pPr>
            <a:endParaRPr lang="it-IT" sz="2400" b="1" dirty="0" smtClean="0"/>
          </a:p>
          <a:p>
            <a:pPr marL="1257300" lvl="2" indent="-342900">
              <a:buFontTx/>
              <a:buChar char="-"/>
            </a:pPr>
            <a:endParaRPr lang="it-IT" sz="2400" b="1" dirty="0"/>
          </a:p>
          <a:p>
            <a:pPr marL="1257300" lvl="2" indent="-342900">
              <a:buFontTx/>
              <a:buChar char="-"/>
            </a:pPr>
            <a:endParaRPr lang="it-IT" sz="2400" b="1" dirty="0"/>
          </a:p>
          <a:p>
            <a:pPr marL="342900" indent="-342900">
              <a:buFontTx/>
              <a:buChar char="-"/>
            </a:pPr>
            <a:r>
              <a:rPr lang="it-IT" sz="2400" b="1" dirty="0" smtClean="0"/>
              <a:t>LATO AMBIENTALE: </a:t>
            </a:r>
            <a:r>
              <a:rPr lang="it-IT" sz="2400" dirty="0" smtClean="0"/>
              <a:t>il tema del rispetto dell’ambiente delle confezioni esiste, ma è secondario</a:t>
            </a:r>
            <a:endParaRPr lang="it-IT" sz="2400" dirty="0"/>
          </a:p>
          <a:p>
            <a:pPr marL="1257300" lvl="2" indent="-342900">
              <a:buFontTx/>
              <a:buChar char="-"/>
            </a:pPr>
            <a:endParaRPr lang="it-IT" sz="2400" dirty="0" smtClean="0"/>
          </a:p>
        </p:txBody>
      </p:sp>
      <p:sp>
        <p:nvSpPr>
          <p:cNvPr id="2" name="Down Arrow 1"/>
          <p:cNvSpPr/>
          <p:nvPr/>
        </p:nvSpPr>
        <p:spPr>
          <a:xfrm rot="16200000">
            <a:off x="4097466" y="3706487"/>
            <a:ext cx="775148" cy="60597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148064" y="3621899"/>
            <a:ext cx="30478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NON ESSENDO ITALIANA LA DISTRIBUZIONE….</a:t>
            </a:r>
          </a:p>
          <a:p>
            <a:r>
              <a:rPr lang="it-IT" dirty="0" smtClean="0"/>
              <a:t>SPESSO VINCE «LO SCAFFALE» IL PRODOTTO STRANIERO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05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/>
              <a:t>Effetti </a:t>
            </a:r>
            <a:r>
              <a:rPr lang="it-IT" sz="2000" b="1" dirty="0"/>
              <a:t>del consumismo. </a:t>
            </a:r>
            <a:r>
              <a:rPr lang="it-IT" sz="2000" b="1" dirty="0" smtClean="0"/>
              <a:t>Cultura/modello </a:t>
            </a:r>
            <a:r>
              <a:rPr lang="it-IT" sz="2000" b="1" dirty="0"/>
              <a:t>di relazioni industriali da </a:t>
            </a:r>
            <a:r>
              <a:rPr lang="it-IT" sz="2000" b="1" dirty="0" smtClean="0"/>
              <a:t>cambiare</a:t>
            </a:r>
          </a:p>
          <a:p>
            <a:r>
              <a:rPr lang="it-IT" sz="2000" dirty="0" smtClean="0"/>
              <a:t>QUINDI</a:t>
            </a:r>
            <a:endParaRPr lang="it-IT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24744"/>
            <a:ext cx="8244758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smtClean="0"/>
              <a:t>VIVIAMO IN UNA SOCIETA’ CHE:</a:t>
            </a:r>
          </a:p>
          <a:p>
            <a:endParaRPr lang="it-IT" sz="2000" b="1" dirty="0" smtClean="0"/>
          </a:p>
          <a:p>
            <a:pPr marL="342900" indent="-342900">
              <a:buFontTx/>
              <a:buChar char="-"/>
            </a:pPr>
            <a:r>
              <a:rPr lang="it-IT" sz="2000" dirty="0" smtClean="0"/>
              <a:t>Vive e si sviluppa sul consumismo</a:t>
            </a:r>
          </a:p>
          <a:p>
            <a:pPr marL="342900" indent="-342900">
              <a:buFontTx/>
              <a:buChar char="-"/>
            </a:pPr>
            <a:endParaRPr lang="it-IT" sz="2000" dirty="0" smtClean="0"/>
          </a:p>
          <a:p>
            <a:pPr marL="342900" indent="-342900">
              <a:buFontTx/>
              <a:buChar char="-"/>
            </a:pPr>
            <a:endParaRPr lang="it-IT" sz="2000" dirty="0"/>
          </a:p>
          <a:p>
            <a:r>
              <a:rPr lang="it-IT" sz="2000" b="1" dirty="0" smtClean="0"/>
              <a:t>Con una «INDUSTRIA» che: </a:t>
            </a:r>
          </a:p>
          <a:p>
            <a:pPr marL="342900" indent="-342900">
              <a:buFontTx/>
              <a:buChar char="-"/>
            </a:pPr>
            <a:r>
              <a:rPr lang="it-IT" sz="2000" dirty="0"/>
              <a:t>t</a:t>
            </a:r>
            <a:r>
              <a:rPr lang="it-IT" sz="2000" dirty="0" smtClean="0"/>
              <a:t>ende a farci comprare prodotti che si rompono dopo un «x» definito</a:t>
            </a:r>
          </a:p>
          <a:p>
            <a:pPr marL="342900" indent="-342900">
              <a:buFontTx/>
              <a:buChar char="-"/>
            </a:pPr>
            <a:r>
              <a:rPr lang="it-IT" sz="2000" dirty="0"/>
              <a:t>t</a:t>
            </a:r>
            <a:r>
              <a:rPr lang="it-IT" sz="2000" dirty="0" smtClean="0"/>
              <a:t>ende a farci comprare prodotti che non ci servono</a:t>
            </a:r>
          </a:p>
          <a:p>
            <a:endParaRPr lang="it-IT" sz="2000" dirty="0"/>
          </a:p>
          <a:p>
            <a:r>
              <a:rPr lang="it-IT" sz="2000" b="1" dirty="0" smtClean="0"/>
              <a:t>Con una «DISTRIBUZIONE» che: </a:t>
            </a:r>
          </a:p>
          <a:p>
            <a:pPr marL="342900" indent="-342900">
              <a:buFontTx/>
              <a:buChar char="-"/>
            </a:pPr>
            <a:r>
              <a:rPr lang="it-IT" sz="2000" dirty="0"/>
              <a:t>tende a </a:t>
            </a:r>
            <a:r>
              <a:rPr lang="it-IT" sz="2000" dirty="0" smtClean="0"/>
              <a:t>proporci non i prodotti migliori, ma quelli più utili ai propri profitti</a:t>
            </a:r>
            <a:endParaRPr lang="it-IT" sz="2000" dirty="0"/>
          </a:p>
          <a:p>
            <a:pPr marL="342900" indent="-342900">
              <a:buFontTx/>
              <a:buChar char="-"/>
            </a:pPr>
            <a:r>
              <a:rPr lang="it-IT" sz="2000" dirty="0"/>
              <a:t>tende a </a:t>
            </a:r>
            <a:r>
              <a:rPr lang="it-IT" sz="2000" dirty="0" smtClean="0"/>
              <a:t>proporci prodotti NON </a:t>
            </a:r>
            <a:r>
              <a:rPr lang="it-IT" sz="2000" dirty="0" smtClean="0"/>
              <a:t>necessariamente italiani</a:t>
            </a:r>
            <a:endParaRPr lang="it-IT" sz="2000" dirty="0" smtClean="0"/>
          </a:p>
          <a:p>
            <a:pPr marL="342900" indent="-342900">
              <a:buFontTx/>
              <a:buChar char="-"/>
            </a:pPr>
            <a:r>
              <a:rPr lang="it-IT" sz="2000" dirty="0" smtClean="0"/>
              <a:t>Tende a proporci prodotti NON necessariamente eco-sostenibili</a:t>
            </a:r>
          </a:p>
          <a:p>
            <a:pPr marL="342900" indent="-342900">
              <a:buFontTx/>
              <a:buChar char="-"/>
            </a:pPr>
            <a:endParaRPr lang="it-IT" sz="2000" dirty="0"/>
          </a:p>
          <a:p>
            <a:pPr marL="342900" indent="-342900">
              <a:buFontTx/>
              <a:buChar char="-"/>
            </a:pPr>
            <a:endParaRPr lang="it-IT" sz="2000" dirty="0" smtClean="0"/>
          </a:p>
          <a:p>
            <a:r>
              <a:rPr lang="it-IT" sz="2000" dirty="0"/>
              <a:t>	</a:t>
            </a:r>
            <a:r>
              <a:rPr lang="it-IT" sz="2000" dirty="0" smtClean="0"/>
              <a:t>					…… QUINDI ???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1019183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/>
              <a:t>Effetti </a:t>
            </a:r>
            <a:r>
              <a:rPr lang="it-IT" sz="2000" b="1" dirty="0"/>
              <a:t>del consumismo. </a:t>
            </a:r>
            <a:r>
              <a:rPr lang="it-IT" sz="2000" b="1" dirty="0" smtClean="0"/>
              <a:t>Cultura/modello </a:t>
            </a:r>
            <a:r>
              <a:rPr lang="it-IT" sz="2000" b="1" dirty="0"/>
              <a:t>di relazioni industriali da </a:t>
            </a:r>
            <a:r>
              <a:rPr lang="it-IT" sz="2000" b="1" dirty="0" smtClean="0"/>
              <a:t>cambiare</a:t>
            </a:r>
          </a:p>
          <a:p>
            <a:r>
              <a:rPr lang="it-IT" sz="2000" dirty="0" smtClean="0"/>
              <a:t>LA RICETTA</a:t>
            </a:r>
            <a:endParaRPr lang="it-IT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24745"/>
            <a:ext cx="87849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SERVE UNA RIVOLUZIONE:</a:t>
            </a:r>
          </a:p>
          <a:p>
            <a:endParaRPr lang="it-IT" sz="2000" b="1" dirty="0"/>
          </a:p>
          <a:p>
            <a:r>
              <a:rPr lang="it-IT" sz="2000" b="1" dirty="0" smtClean="0"/>
              <a:t>CULTURALE / ETICA:</a:t>
            </a:r>
            <a:br>
              <a:rPr lang="it-IT" sz="2000" b="1" dirty="0" smtClean="0"/>
            </a:br>
            <a:r>
              <a:rPr lang="it-IT" sz="2000" dirty="0" smtClean="0"/>
              <a:t>L’Industria deve </a:t>
            </a:r>
            <a:r>
              <a:rPr lang="it-IT" sz="2000" u="sng" dirty="0" smtClean="0"/>
              <a:t>sviluppare prodotti che: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000" u="sng" dirty="0" smtClean="0"/>
              <a:t>abbiano un senso </a:t>
            </a:r>
            <a:r>
              <a:rPr lang="it-IT" sz="2000" dirty="0" smtClean="0"/>
              <a:t>x le persone (e non trovare un bisogno da «vendere» successivemante)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000" u="sng" dirty="0" smtClean="0"/>
              <a:t>durino nel tempo il più possibile</a:t>
            </a:r>
            <a:endParaRPr lang="it-IT" sz="2000" b="1" u="sng" dirty="0"/>
          </a:p>
        </p:txBody>
      </p:sp>
      <p:sp>
        <p:nvSpPr>
          <p:cNvPr id="2" name="Rectangle 1"/>
          <p:cNvSpPr/>
          <p:nvPr/>
        </p:nvSpPr>
        <p:spPr>
          <a:xfrm>
            <a:off x="2699792" y="4268995"/>
            <a:ext cx="5760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La fabbrica non può guardare solo all'indice dei profitti. Deve distribuire ricchezza, cultura, servizi, democrazia. Io penso la fabbrica per l'uomo, non l'uomo per la fabbrica</a:t>
            </a:r>
            <a:r>
              <a:rPr lang="it-IT" dirty="0" smtClean="0"/>
              <a:t>.</a:t>
            </a:r>
          </a:p>
          <a:p>
            <a:pPr algn="r"/>
            <a:r>
              <a:rPr lang="it-IT" i="1" dirty="0" smtClean="0"/>
              <a:t>Adriano Olivetti</a:t>
            </a:r>
            <a:endParaRPr lang="it-IT" i="1" dirty="0"/>
          </a:p>
        </p:txBody>
      </p:sp>
      <p:sp>
        <p:nvSpPr>
          <p:cNvPr id="7" name="Rectangle 6"/>
          <p:cNvSpPr/>
          <p:nvPr/>
        </p:nvSpPr>
        <p:spPr>
          <a:xfrm>
            <a:off x="2838669" y="5807005"/>
            <a:ext cx="57606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>
                <a:solidFill>
                  <a:srgbClr val="0070C0"/>
                </a:solidFill>
              </a:rPr>
              <a:t>Io </a:t>
            </a:r>
            <a:r>
              <a:rPr lang="it-IT" i="1" dirty="0">
                <a:solidFill>
                  <a:srgbClr val="0070C0"/>
                </a:solidFill>
              </a:rPr>
              <a:t>penso </a:t>
            </a:r>
            <a:r>
              <a:rPr lang="it-IT" i="1" dirty="0" smtClean="0">
                <a:solidFill>
                  <a:srgbClr val="0070C0"/>
                </a:solidFill>
              </a:rPr>
              <a:t>i prodotti per </a:t>
            </a:r>
            <a:r>
              <a:rPr lang="it-IT" i="1" dirty="0">
                <a:solidFill>
                  <a:srgbClr val="0070C0"/>
                </a:solidFill>
              </a:rPr>
              <a:t>l'uomo, non l'uomo per </a:t>
            </a:r>
            <a:r>
              <a:rPr lang="it-IT" i="1" dirty="0" smtClean="0">
                <a:solidFill>
                  <a:srgbClr val="0070C0"/>
                </a:solidFill>
              </a:rPr>
              <a:t>i prodotti.</a:t>
            </a:r>
          </a:p>
        </p:txBody>
      </p:sp>
    </p:spTree>
    <p:extLst>
      <p:ext uri="{BB962C8B-B14F-4D97-AF65-F5344CB8AC3E}">
        <p14:creationId xmlns:p14="http://schemas.microsoft.com/office/powerpoint/2010/main" val="311156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/>
              <a:t>Effetti </a:t>
            </a:r>
            <a:r>
              <a:rPr lang="it-IT" sz="2000" b="1" dirty="0"/>
              <a:t>del consumismo. </a:t>
            </a:r>
            <a:r>
              <a:rPr lang="it-IT" sz="2000" b="1" dirty="0" smtClean="0"/>
              <a:t>Cultura/modello </a:t>
            </a:r>
            <a:r>
              <a:rPr lang="it-IT" sz="2000" b="1" dirty="0"/>
              <a:t>di relazioni industriali da </a:t>
            </a:r>
            <a:r>
              <a:rPr lang="it-IT" sz="2000" b="1" dirty="0" smtClean="0"/>
              <a:t>cambiare</a:t>
            </a:r>
          </a:p>
          <a:p>
            <a:r>
              <a:rPr lang="it-IT" sz="2000" dirty="0" smtClean="0"/>
              <a:t>LA RICETTA</a:t>
            </a:r>
            <a:endParaRPr lang="it-IT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3" y="1124745"/>
            <a:ext cx="84249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SERVE UNA RIVOLUZIONE:</a:t>
            </a:r>
          </a:p>
          <a:p>
            <a:endParaRPr lang="it-IT" sz="2000" b="1" dirty="0"/>
          </a:p>
          <a:p>
            <a:r>
              <a:rPr lang="it-IT" sz="2000" b="1" dirty="0" smtClean="0"/>
              <a:t>REGOLE DI MERCATO / QUOTE NAZIONALI &amp; LOCALI: </a:t>
            </a:r>
            <a:br>
              <a:rPr lang="it-IT" sz="2000" b="1" dirty="0" smtClean="0"/>
            </a:br>
            <a:r>
              <a:rPr lang="it-IT" sz="2000" dirty="0" smtClean="0"/>
              <a:t>Costruire regole di mercato che TUTELINO i prodotti NAZIONALI e LOCALI nella grande distribuzione (es. sgravi fiscali, multe, etc…) e ne RAFFORZINO LA PRESENZA.</a:t>
            </a:r>
          </a:p>
          <a:p>
            <a:r>
              <a:rPr lang="it-IT" sz="2000" dirty="0" smtClean="0"/>
              <a:t/>
            </a:r>
            <a:br>
              <a:rPr lang="it-IT" sz="2000" dirty="0" smtClean="0"/>
            </a:br>
            <a:r>
              <a:rPr lang="it-IT" sz="2000" dirty="0" smtClean="0"/>
              <a:t>E’ VITALE costruire un insieme di norme che aiutino le </a:t>
            </a:r>
            <a:r>
              <a:rPr lang="it-IT" sz="2000" u="sng" dirty="0" smtClean="0"/>
              <a:t>nostre</a:t>
            </a:r>
            <a:r>
              <a:rPr lang="it-IT" sz="2000" dirty="0" smtClean="0"/>
              <a:t> imprese, il </a:t>
            </a:r>
            <a:r>
              <a:rPr lang="it-IT" sz="2000" u="sng" dirty="0" smtClean="0"/>
              <a:t>nostro</a:t>
            </a:r>
            <a:r>
              <a:rPr lang="it-IT" sz="2000" dirty="0" smtClean="0"/>
              <a:t> lavoro e le </a:t>
            </a:r>
            <a:r>
              <a:rPr lang="it-IT" sz="2000" u="sng" dirty="0" smtClean="0"/>
              <a:t>nostre</a:t>
            </a:r>
            <a:r>
              <a:rPr lang="it-IT" sz="2000" dirty="0" smtClean="0"/>
              <a:t> famiglie.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3851920" y="4149079"/>
            <a:ext cx="4608511" cy="2456567"/>
            <a:chOff x="2333767" y="1124745"/>
            <a:chExt cx="7115682" cy="4895840"/>
          </a:xfrm>
        </p:grpSpPr>
        <p:pic>
          <p:nvPicPr>
            <p:cNvPr id="10242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13" t="13121" r="38030" b="57492"/>
            <a:stretch/>
          </p:blipFill>
          <p:spPr bwMode="auto">
            <a:xfrm>
              <a:off x="2333767" y="1124745"/>
              <a:ext cx="7110484" cy="2519208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  <a:extLst/>
          </p:spPr>
        </p:pic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5313" t="59361" r="38030" b="12915"/>
            <a:stretch/>
          </p:blipFill>
          <p:spPr bwMode="auto">
            <a:xfrm>
              <a:off x="2338965" y="3643953"/>
              <a:ext cx="7110484" cy="23766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59640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/>
              <a:t>Effetti </a:t>
            </a:r>
            <a:r>
              <a:rPr lang="it-IT" sz="2000" b="1" dirty="0"/>
              <a:t>del consumismo. </a:t>
            </a:r>
            <a:r>
              <a:rPr lang="it-IT" sz="2000" b="1" dirty="0" smtClean="0"/>
              <a:t>Cultura/modello </a:t>
            </a:r>
            <a:r>
              <a:rPr lang="it-IT" sz="2000" b="1" dirty="0"/>
              <a:t>di relazioni industriali da </a:t>
            </a:r>
            <a:r>
              <a:rPr lang="it-IT" sz="2000" b="1" dirty="0" smtClean="0"/>
              <a:t>cambiare</a:t>
            </a:r>
          </a:p>
          <a:p>
            <a:r>
              <a:rPr lang="it-IT" sz="2000" dirty="0" smtClean="0"/>
              <a:t>LA RICETTA</a:t>
            </a:r>
            <a:endParaRPr lang="it-IT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79512" y="1124745"/>
            <a:ext cx="864095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b="1" dirty="0" smtClean="0"/>
              <a:t>SERVE UNA RIVOLUZIONE:</a:t>
            </a:r>
          </a:p>
          <a:p>
            <a:pPr marL="457200" indent="-457200">
              <a:buAutoNum type="alphaUcParenR"/>
            </a:pPr>
            <a:endParaRPr lang="it-IT" sz="2000" b="1" dirty="0" smtClean="0"/>
          </a:p>
          <a:p>
            <a:r>
              <a:rPr lang="it-IT" sz="2000" b="1" dirty="0" smtClean="0"/>
              <a:t>DELLE PERSONE: </a:t>
            </a:r>
            <a:br>
              <a:rPr lang="it-IT" sz="2000" b="1" dirty="0" smtClean="0"/>
            </a:br>
            <a:r>
              <a:rPr lang="it-IT" sz="2000" dirty="0" smtClean="0"/>
              <a:t>Il mercato è l’insieme delle scelte individuali </a:t>
            </a:r>
            <a:r>
              <a:rPr lang="it-IT" sz="2000" dirty="0" smtClean="0">
                <a:sym typeface="Wingdings" panose="05000000000000000000" pitchFamily="2" charset="2"/>
              </a:rPr>
              <a:t> i nostri comportamenti da singoli, messi assieme e indirizzati nella stessa direzione, possono cambiare il mercato.</a:t>
            </a:r>
            <a:br>
              <a:rPr lang="it-IT" sz="2000" dirty="0" smtClean="0">
                <a:sym typeface="Wingdings" panose="05000000000000000000" pitchFamily="2" charset="2"/>
              </a:rPr>
            </a:br>
            <a:r>
              <a:rPr lang="it-IT" sz="2000" dirty="0" smtClean="0">
                <a:sym typeface="Wingdings" panose="05000000000000000000" pitchFamily="2" charset="2"/>
              </a:rPr>
              <a:t>Specialmente in una società connessa come quella di oggi.</a:t>
            </a:r>
            <a:endParaRPr lang="it-IT" sz="20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3059832" y="4581128"/>
            <a:ext cx="55983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 </a:t>
            </a:r>
          </a:p>
          <a:p>
            <a:r>
              <a:rPr lang="it-IT" dirty="0"/>
              <a:t>“Non dubitare mai che un piccolo gruppo di cittadini coscienziosi ed impegnati possa cambiare il mondo. In verità è l’unica cosa che è sempre accaduta</a:t>
            </a:r>
            <a:r>
              <a:rPr lang="it-IT" dirty="0" smtClean="0"/>
              <a:t>.”</a:t>
            </a:r>
          </a:p>
          <a:p>
            <a:pPr algn="r"/>
            <a:r>
              <a:rPr lang="it-IT" i="1" dirty="0"/>
              <a:t>	</a:t>
            </a:r>
            <a:r>
              <a:rPr lang="it-IT" i="1" dirty="0" smtClean="0"/>
              <a:t>Margaret Mead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3111561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/>
              <a:t>Effetti </a:t>
            </a:r>
            <a:r>
              <a:rPr lang="it-IT" sz="2000" b="1" dirty="0"/>
              <a:t>del consumismo. </a:t>
            </a:r>
            <a:r>
              <a:rPr lang="it-IT" sz="2000" b="1" dirty="0" smtClean="0"/>
              <a:t>Cultura/modello </a:t>
            </a:r>
            <a:r>
              <a:rPr lang="it-IT" sz="2000" b="1" dirty="0"/>
              <a:t>di relazioni industriali da </a:t>
            </a:r>
            <a:r>
              <a:rPr lang="it-IT" sz="2000" b="1" dirty="0" smtClean="0"/>
              <a:t>cambiare</a:t>
            </a:r>
          </a:p>
          <a:p>
            <a:r>
              <a:rPr lang="it-IT" sz="2000" dirty="0" smtClean="0"/>
              <a:t>UTOPIA???</a:t>
            </a:r>
            <a:endParaRPr lang="it-IT" sz="2000" dirty="0"/>
          </a:p>
        </p:txBody>
      </p:sp>
      <p:sp>
        <p:nvSpPr>
          <p:cNvPr id="2" name="Rectangle 1"/>
          <p:cNvSpPr/>
          <p:nvPr/>
        </p:nvSpPr>
        <p:spPr>
          <a:xfrm>
            <a:off x="827584" y="1700808"/>
            <a:ext cx="72728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it-IT" sz="2000" dirty="0"/>
              <a:t>Il termine utopia è la maniera più comoda per liquidare quello che non si ha voglia, capacità, o coraggio di fare. Un sogno sembra un sogno fino a quando non si comincia da qualche parte, solo allora diventa un proposito, cioè qualcosa di infinitamente più grande</a:t>
            </a:r>
            <a:r>
              <a:rPr lang="it-IT" sz="2000" dirty="0" smtClean="0"/>
              <a:t>.</a:t>
            </a:r>
          </a:p>
          <a:p>
            <a:pPr>
              <a:lnSpc>
                <a:spcPct val="200000"/>
              </a:lnSpc>
            </a:pPr>
            <a:endParaRPr lang="it-IT" sz="2000" dirty="0" smtClean="0"/>
          </a:p>
          <a:p>
            <a:pPr algn="r">
              <a:lnSpc>
                <a:spcPct val="200000"/>
              </a:lnSpc>
            </a:pPr>
            <a:r>
              <a:rPr lang="it-IT" sz="2000" dirty="0"/>
              <a:t>	</a:t>
            </a:r>
            <a:r>
              <a:rPr lang="it-IT" sz="2000" dirty="0" smtClean="0"/>
              <a:t>	</a:t>
            </a:r>
            <a:r>
              <a:rPr lang="it-IT" sz="2000" dirty="0"/>
              <a:t>	Adriano </a:t>
            </a:r>
            <a:r>
              <a:rPr lang="it-IT" sz="2000" dirty="0" smtClean="0"/>
              <a:t>Olivetti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69336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91680" y="2924944"/>
            <a:ext cx="623382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5400" i="1" dirty="0" smtClean="0"/>
              <a:t>Grazie dell’attenzione</a:t>
            </a:r>
          </a:p>
          <a:p>
            <a:endParaRPr lang="it-IT" sz="5400" i="1" dirty="0"/>
          </a:p>
          <a:p>
            <a:r>
              <a:rPr lang="it-IT" sz="3600" i="1" dirty="0" smtClean="0">
                <a:hlinkClick r:id="rId2"/>
              </a:rPr>
              <a:t>Mail: Igor.debiasio@gmail.com</a:t>
            </a:r>
            <a:endParaRPr lang="it-IT" sz="3600" i="1" dirty="0"/>
          </a:p>
          <a:p>
            <a:r>
              <a:rPr lang="it-IT" sz="3600" i="1" u="sng" dirty="0" smtClean="0">
                <a:solidFill>
                  <a:srgbClr val="0070C0"/>
                </a:solidFill>
              </a:rPr>
              <a:t>Twitter: @IgorDeB</a:t>
            </a:r>
            <a:endParaRPr lang="en-US" sz="3600" i="1" u="sng" dirty="0">
              <a:solidFill>
                <a:srgbClr val="0070C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0"/>
            <a:ext cx="9144000" cy="83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dirty="0" smtClean="0"/>
              <a:t>Accademia di Formazione Lega Lombarda – Lega Nord</a:t>
            </a:r>
          </a:p>
          <a:p>
            <a:endParaRPr lang="it-IT" sz="2000" dirty="0" smtClean="0"/>
          </a:p>
        </p:txBody>
      </p:sp>
    </p:spTree>
    <p:extLst>
      <p:ext uri="{BB962C8B-B14F-4D97-AF65-F5344CB8AC3E}">
        <p14:creationId xmlns:p14="http://schemas.microsoft.com/office/powerpoint/2010/main" val="1278182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/>
              <a:t>Effetti </a:t>
            </a:r>
            <a:r>
              <a:rPr lang="it-IT" sz="2000" b="1" dirty="0"/>
              <a:t>del consumismo. </a:t>
            </a:r>
            <a:r>
              <a:rPr lang="it-IT" sz="2000" b="1" dirty="0" smtClean="0"/>
              <a:t>Cultura/modello </a:t>
            </a:r>
            <a:r>
              <a:rPr lang="it-IT" sz="2000" b="1" dirty="0"/>
              <a:t>di relazioni industriali da </a:t>
            </a:r>
            <a:r>
              <a:rPr lang="it-IT" sz="2000" b="1" dirty="0" smtClean="0"/>
              <a:t>cambiare</a:t>
            </a:r>
          </a:p>
          <a:p>
            <a:r>
              <a:rPr lang="it-IT" sz="2000" dirty="0" smtClean="0"/>
              <a:t>I nostri indicatori</a:t>
            </a:r>
            <a:endParaRPr lang="it-IT" sz="2000" dirty="0"/>
          </a:p>
        </p:txBody>
      </p:sp>
      <p:pic>
        <p:nvPicPr>
          <p:cNvPr id="1025" name="Picture 1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51" t="19899" r="22448" b="17851"/>
          <a:stretch/>
        </p:blipFill>
        <p:spPr bwMode="auto">
          <a:xfrm>
            <a:off x="327546" y="1134265"/>
            <a:ext cx="8488907" cy="53362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3056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/>
              <a:t>Effetti </a:t>
            </a:r>
            <a:r>
              <a:rPr lang="it-IT" sz="2000" b="1" dirty="0"/>
              <a:t>del consumismo. </a:t>
            </a:r>
            <a:r>
              <a:rPr lang="it-IT" sz="2000" b="1" dirty="0" smtClean="0"/>
              <a:t>Cultura/modello </a:t>
            </a:r>
            <a:r>
              <a:rPr lang="it-IT" sz="2000" b="1" dirty="0"/>
              <a:t>di relazioni industriali da </a:t>
            </a:r>
            <a:r>
              <a:rPr lang="it-IT" sz="2000" b="1" dirty="0" smtClean="0"/>
              <a:t>cambiare</a:t>
            </a:r>
          </a:p>
          <a:p>
            <a:r>
              <a:rPr lang="it-IT" sz="2000" dirty="0" smtClean="0"/>
              <a:t>I nostri indicatori</a:t>
            </a:r>
            <a:endParaRPr lang="it-IT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18" t="8598" r="38209" b="10209"/>
          <a:stretch/>
        </p:blipFill>
        <p:spPr bwMode="auto">
          <a:xfrm>
            <a:off x="755576" y="1412776"/>
            <a:ext cx="4844955" cy="46709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extBox 5"/>
          <p:cNvSpPr txBox="1"/>
          <p:nvPr/>
        </p:nvSpPr>
        <p:spPr>
          <a:xfrm>
            <a:off x="7308304" y="6402814"/>
            <a:ext cx="17919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1600" i="1" dirty="0" smtClean="0"/>
              <a:t>Fonte: repubblica.it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722344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/>
              <a:t>Effetti </a:t>
            </a:r>
            <a:r>
              <a:rPr lang="it-IT" sz="2000" b="1" dirty="0"/>
              <a:t>del consumismo. </a:t>
            </a:r>
            <a:r>
              <a:rPr lang="it-IT" sz="2000" b="1" dirty="0" smtClean="0"/>
              <a:t>Cultura/modello </a:t>
            </a:r>
            <a:r>
              <a:rPr lang="it-IT" sz="2000" b="1" dirty="0"/>
              <a:t>di relazioni industriali da </a:t>
            </a:r>
            <a:r>
              <a:rPr lang="it-IT" sz="2000" b="1" dirty="0" smtClean="0"/>
              <a:t>cambiare</a:t>
            </a:r>
          </a:p>
          <a:p>
            <a:r>
              <a:rPr lang="it-IT" sz="2000" dirty="0" smtClean="0"/>
              <a:t>I nostri indicatori</a:t>
            </a:r>
            <a:endParaRPr lang="it-IT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274317" y="1895682"/>
            <a:ext cx="8515857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dirty="0" smtClean="0"/>
              <a:t>CHIAVI DI LETTURA PREDOMINANTI DEL MOMENTO ECONOMICO :</a:t>
            </a:r>
          </a:p>
          <a:p>
            <a:endParaRPr lang="it-IT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b="1" dirty="0" smtClean="0"/>
              <a:t>PIL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2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3200" b="1" dirty="0" smtClean="0"/>
              <a:t>CONSUMI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sz="3200" b="1" dirty="0" smtClean="0"/>
          </a:p>
          <a:p>
            <a:pPr algn="ctr"/>
            <a:r>
              <a:rPr lang="it-IT" sz="3200" b="1" dirty="0" smtClean="0"/>
              <a:t>…SARA’ CORRETTO? SARA’ VERO?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986999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/>
              <a:t>Effetti </a:t>
            </a:r>
            <a:r>
              <a:rPr lang="it-IT" sz="2000" b="1" dirty="0"/>
              <a:t>del consumismo. </a:t>
            </a:r>
            <a:r>
              <a:rPr lang="it-IT" sz="2000" b="1" dirty="0" smtClean="0"/>
              <a:t>Cultura/modello </a:t>
            </a:r>
            <a:r>
              <a:rPr lang="it-IT" sz="2000" b="1" dirty="0"/>
              <a:t>di relazioni industriali da </a:t>
            </a:r>
            <a:r>
              <a:rPr lang="it-IT" sz="2000" b="1" dirty="0" smtClean="0"/>
              <a:t>cambiare</a:t>
            </a:r>
          </a:p>
          <a:p>
            <a:r>
              <a:rPr lang="it-IT" sz="2000" dirty="0" smtClean="0"/>
              <a:t>PIL?</a:t>
            </a:r>
            <a:endParaRPr lang="it-IT" sz="2000" dirty="0"/>
          </a:p>
        </p:txBody>
      </p:sp>
      <p:sp>
        <p:nvSpPr>
          <p:cNvPr id="7" name="Rectangle 6"/>
          <p:cNvSpPr/>
          <p:nvPr/>
        </p:nvSpPr>
        <p:spPr>
          <a:xfrm>
            <a:off x="346412" y="1196752"/>
            <a:ext cx="8496944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i="1" dirty="0" smtClean="0"/>
              <a:t>Robert </a:t>
            </a:r>
            <a:r>
              <a:rPr lang="it-IT" i="1" dirty="0"/>
              <a:t>Kennedy - Discorso tenuto il 18 marzo 1968 alla Kansas </a:t>
            </a:r>
            <a:r>
              <a:rPr lang="it-IT" i="1" dirty="0" smtClean="0"/>
              <a:t>University:</a:t>
            </a:r>
          </a:p>
          <a:p>
            <a:endParaRPr lang="it-IT" i="1" dirty="0"/>
          </a:p>
          <a:p>
            <a:endParaRPr lang="it-IT" i="1" dirty="0"/>
          </a:p>
          <a:p>
            <a:r>
              <a:rPr lang="it-IT" i="1" dirty="0" smtClean="0"/>
              <a:t>«Non </a:t>
            </a:r>
            <a:r>
              <a:rPr lang="it-IT" i="1" dirty="0"/>
              <a:t>possiamo misurare </a:t>
            </a:r>
            <a:r>
              <a:rPr lang="it-IT" i="1" dirty="0" smtClean="0"/>
              <a:t>i </a:t>
            </a:r>
            <a:r>
              <a:rPr lang="it-IT" i="1" dirty="0"/>
              <a:t>successi del Paese sulla base del Prodotto Interno Lordo. </a:t>
            </a:r>
            <a:endParaRPr lang="it-IT" i="1" dirty="0" smtClean="0"/>
          </a:p>
          <a:p>
            <a:endParaRPr lang="it-IT" i="1" dirty="0" smtClean="0"/>
          </a:p>
          <a:p>
            <a:r>
              <a:rPr lang="it-IT" i="1" dirty="0" smtClean="0"/>
              <a:t>Il </a:t>
            </a:r>
            <a:r>
              <a:rPr lang="it-IT" i="1" dirty="0"/>
              <a:t>PIL comprende l'inquinamento dell'aria, la pubblicità delle sigarette, le ambulanze per sgombrare le nostre autostrade dalle carneficine del fine settimana... </a:t>
            </a:r>
            <a:endParaRPr lang="it-IT" i="1" dirty="0" smtClean="0"/>
          </a:p>
          <a:p>
            <a:endParaRPr lang="it-IT" i="1" dirty="0" smtClean="0"/>
          </a:p>
          <a:p>
            <a:r>
              <a:rPr lang="it-IT" i="1" dirty="0" smtClean="0"/>
              <a:t>Il PIL Comprende </a:t>
            </a:r>
            <a:r>
              <a:rPr lang="it-IT" i="1" dirty="0"/>
              <a:t>programmi televisivi che valorizzano la violenza per vendere prodotti violenti ai bambini. Cresce con la produzione di napalm, missili e testate nucleari. </a:t>
            </a:r>
            <a:endParaRPr lang="it-IT" i="1" dirty="0" smtClean="0"/>
          </a:p>
          <a:p>
            <a:endParaRPr lang="it-IT" i="1" dirty="0" smtClean="0"/>
          </a:p>
          <a:p>
            <a:r>
              <a:rPr lang="it-IT" i="1" dirty="0" smtClean="0"/>
              <a:t>Il </a:t>
            </a:r>
            <a:r>
              <a:rPr lang="it-IT" i="1" dirty="0"/>
              <a:t>PIL non tiene conto della salute delle nostre famiglie, della qualità della loro istruzione e della gioia dei loro momenti di svago. </a:t>
            </a:r>
            <a:endParaRPr lang="it-IT" i="1" dirty="0" smtClean="0"/>
          </a:p>
          <a:p>
            <a:r>
              <a:rPr lang="it-IT" i="1" dirty="0" smtClean="0"/>
              <a:t>Non </a:t>
            </a:r>
            <a:r>
              <a:rPr lang="it-IT" i="1" dirty="0"/>
              <a:t>comprende la bellezza della nostra poesia e la solidità dei valori familiari. </a:t>
            </a:r>
            <a:endParaRPr lang="it-IT" i="1" dirty="0" smtClean="0"/>
          </a:p>
          <a:p>
            <a:r>
              <a:rPr lang="it-IT" i="1" dirty="0" smtClean="0"/>
              <a:t>Non </a:t>
            </a:r>
            <a:r>
              <a:rPr lang="it-IT" i="1" dirty="0"/>
              <a:t>tiene conto della giustizia dei nostri tribunali, né dell'equità dei rapporti fra noi. </a:t>
            </a:r>
            <a:endParaRPr lang="it-IT" i="1" dirty="0" smtClean="0"/>
          </a:p>
          <a:p>
            <a:r>
              <a:rPr lang="it-IT" i="1" dirty="0" smtClean="0"/>
              <a:t>Non </a:t>
            </a:r>
            <a:r>
              <a:rPr lang="it-IT" i="1" dirty="0"/>
              <a:t>misura né la nostra arguzia né il nostro coraggio né la nostra saggezza né la nostra conoscenza né la nostra compassione. </a:t>
            </a:r>
            <a:endParaRPr lang="it-IT" i="1" dirty="0" smtClean="0"/>
          </a:p>
          <a:p>
            <a:r>
              <a:rPr lang="it-IT" i="1" dirty="0" smtClean="0"/>
              <a:t>Misura </a:t>
            </a:r>
            <a:r>
              <a:rPr lang="it-IT" i="1" dirty="0"/>
              <a:t>tutto, eccetto ciò che rende la vita degna di essere vissuta » </a:t>
            </a:r>
            <a:endParaRPr lang="it-IT" i="1" dirty="0" smtClean="0"/>
          </a:p>
          <a:p>
            <a:endParaRPr lang="it-IT" i="1" dirty="0"/>
          </a:p>
        </p:txBody>
      </p:sp>
    </p:spTree>
    <p:extLst>
      <p:ext uri="{BB962C8B-B14F-4D97-AF65-F5344CB8AC3E}">
        <p14:creationId xmlns:p14="http://schemas.microsoft.com/office/powerpoint/2010/main" val="548324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/>
              <a:t>Effetti </a:t>
            </a:r>
            <a:r>
              <a:rPr lang="it-IT" sz="2000" b="1" dirty="0"/>
              <a:t>del consumismo. </a:t>
            </a:r>
            <a:r>
              <a:rPr lang="it-IT" sz="2000" b="1" dirty="0" smtClean="0"/>
              <a:t>Cultura/modello </a:t>
            </a:r>
            <a:r>
              <a:rPr lang="it-IT" sz="2000" b="1" dirty="0"/>
              <a:t>di relazioni industriali da </a:t>
            </a:r>
            <a:r>
              <a:rPr lang="it-IT" sz="2000" b="1" dirty="0" smtClean="0"/>
              <a:t>cambiare</a:t>
            </a:r>
          </a:p>
          <a:p>
            <a:r>
              <a:rPr lang="it-IT" sz="2000" dirty="0" smtClean="0"/>
              <a:t>Altri indicatori</a:t>
            </a:r>
            <a:endParaRPr lang="it-IT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1124744"/>
            <a:ext cx="87129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/>
              <a:t>Qualcosa sta cambiando nel mondo…..</a:t>
            </a:r>
          </a:p>
          <a:p>
            <a:endParaRPr lang="it-IT" dirty="0"/>
          </a:p>
          <a:p>
            <a:r>
              <a:rPr lang="it-IT" dirty="0" smtClean="0"/>
              <a:t>2007: 	«Conferenza Beyond </a:t>
            </a:r>
            <a:r>
              <a:rPr lang="it-IT" dirty="0"/>
              <a:t>GNP» organizzata dalla Commissione europea, dal </a:t>
            </a:r>
            <a:r>
              <a:rPr lang="it-IT" dirty="0" smtClean="0"/>
              <a:t>	Parlamento Europeo</a:t>
            </a:r>
            <a:r>
              <a:rPr lang="it-IT" dirty="0"/>
              <a:t>, dall'OCSE e dal WWF</a:t>
            </a:r>
            <a:r>
              <a:rPr lang="it-IT" dirty="0" smtClean="0"/>
              <a:t>.</a:t>
            </a:r>
          </a:p>
          <a:p>
            <a:endParaRPr lang="it-IT" dirty="0" smtClean="0"/>
          </a:p>
          <a:p>
            <a:endParaRPr lang="it-IT" dirty="0"/>
          </a:p>
          <a:p>
            <a:r>
              <a:rPr lang="it-IT" dirty="0" smtClean="0"/>
              <a:t>Nascono nuovi indicatori:</a:t>
            </a:r>
          </a:p>
          <a:p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Indicatore progresso reale: </a:t>
            </a:r>
            <a:r>
              <a:rPr lang="it-IT" dirty="0" smtClean="0"/>
              <a:t>ha </a:t>
            </a:r>
            <a:r>
              <a:rPr lang="it-IT" dirty="0"/>
              <a:t>come obiettivo la misurazione dell'aumento della qualità della vita </a:t>
            </a:r>
            <a:r>
              <a:rPr lang="it-IT" dirty="0" smtClean="0"/>
              <a:t>e </a:t>
            </a:r>
            <a:r>
              <a:rPr lang="it-IT" dirty="0"/>
              <a:t>per raggiungere questo obiettivo distingue con pesi differenti tra spese positive (perché aumentano il benessere, come quelle per beni e servizi) e negative (come i costi di criminalità, inquinamento, incidenti stradali). </a:t>
            </a: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/>
              <a:t>Indicatore della Felicità </a:t>
            </a:r>
            <a:r>
              <a:rPr lang="it-IT" b="1" dirty="0" smtClean="0"/>
              <a:t>soggettiva </a:t>
            </a:r>
            <a:r>
              <a:rPr lang="it-IT" dirty="0" smtClean="0"/>
              <a:t>(Subjective </a:t>
            </a:r>
            <a:r>
              <a:rPr lang="it-IT" dirty="0"/>
              <a:t>well-being): misura </a:t>
            </a:r>
            <a:r>
              <a:rPr lang="it-IT" dirty="0" smtClean="0"/>
              <a:t>la </a:t>
            </a:r>
            <a:r>
              <a:rPr lang="it-IT" dirty="0"/>
              <a:t>percezione che gli individui hanno della propria vita e del grado di soddisfazione che provano per </a:t>
            </a:r>
            <a:r>
              <a:rPr lang="it-IT" dirty="0" smtClean="0"/>
              <a:t>essa.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lvl="5"/>
            <a:r>
              <a:rPr lang="it-IT" dirty="0" smtClean="0"/>
              <a:t>				</a:t>
            </a:r>
          </a:p>
          <a:p>
            <a:pPr lvl="5"/>
            <a:r>
              <a:rPr lang="it-IT" dirty="0" smtClean="0"/>
              <a:t>						…….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4386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/>
              <a:t>Effetti </a:t>
            </a:r>
            <a:r>
              <a:rPr lang="it-IT" sz="2000" b="1" dirty="0"/>
              <a:t>del consumismo. </a:t>
            </a:r>
            <a:r>
              <a:rPr lang="it-IT" sz="2000" b="1" dirty="0" smtClean="0"/>
              <a:t>Cultura/modello </a:t>
            </a:r>
            <a:r>
              <a:rPr lang="it-IT" sz="2000" b="1" dirty="0"/>
              <a:t>di relazioni industriali da </a:t>
            </a:r>
            <a:r>
              <a:rPr lang="it-IT" sz="2000" b="1" dirty="0" smtClean="0"/>
              <a:t>cambiare</a:t>
            </a:r>
          </a:p>
          <a:p>
            <a:r>
              <a:rPr lang="it-IT" sz="2000" dirty="0" smtClean="0"/>
              <a:t>Altri indicatori</a:t>
            </a:r>
            <a:endParaRPr lang="it-IT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79512" y="1124744"/>
            <a:ext cx="871296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it-IT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endParaRPr lang="it-IT" dirty="0" smtClean="0"/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1" dirty="0" smtClean="0"/>
              <a:t>Indice di Felicità Interna Lorda (Regno del Buthan): </a:t>
            </a:r>
            <a:r>
              <a:rPr lang="it-IT" dirty="0" smtClean="0"/>
              <a:t>Esiste da molti anni ed è la guida per lo sviluppo e la definizione delle </a:t>
            </a:r>
            <a:r>
              <a:rPr lang="it-IT" dirty="0"/>
              <a:t>politiche statali:</a:t>
            </a:r>
            <a:br>
              <a:rPr lang="it-IT" dirty="0"/>
            </a:br>
            <a:r>
              <a:rPr lang="it-IT" dirty="0"/>
              <a:t>Il Fil viene calcolato periodicamente con dei censimenti nei venti </a:t>
            </a:r>
            <a:r>
              <a:rPr lang="it-IT" dirty="0" smtClean="0"/>
              <a:t>distretti, </a:t>
            </a:r>
            <a:r>
              <a:rPr lang="it-IT" dirty="0"/>
              <a:t>che costituiscono il Buthan. </a:t>
            </a:r>
            <a:br>
              <a:rPr lang="it-IT" dirty="0"/>
            </a:br>
            <a:r>
              <a:rPr lang="it-IT" dirty="0" smtClean="0"/>
              <a:t>L’ultima </a:t>
            </a:r>
            <a:r>
              <a:rPr lang="it-IT" dirty="0"/>
              <a:t>indagine risale al 2010, ha coinvolto un campione di 7.142 persone residenti nelle città e nelle aree rurali del Paese e ha stimato la felicità dei buthanesi a quota 0,743 in una scala da 0 a 1, dove 1 è il valore massimo. </a:t>
            </a:r>
            <a:r>
              <a:rPr lang="it-IT" dirty="0" smtClean="0"/>
              <a:t/>
            </a:r>
            <a:br>
              <a:rPr lang="it-IT" dirty="0" smtClean="0"/>
            </a:br>
            <a:r>
              <a:rPr lang="it-IT" dirty="0" smtClean="0"/>
              <a:t>Il </a:t>
            </a:r>
            <a:r>
              <a:rPr lang="it-IT" dirty="0"/>
              <a:t>numero è calcolato su 33 indicatori e 124 variabili che fanno riferimento a nove aree </a:t>
            </a:r>
            <a:r>
              <a:rPr lang="it-IT" dirty="0" smtClean="0"/>
              <a:t>d’interesse: </a:t>
            </a:r>
            <a:r>
              <a:rPr lang="it-IT" dirty="0"/>
              <a:t>benessere psicologico, salute, uso del tempo, istruzione, multiculturalità, buon governo, vitalità sociale, tutela della biodiversità e qualità della vita. </a:t>
            </a:r>
            <a:endParaRPr lang="it-IT" b="1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7" t="44547" r="51254" b="25204"/>
          <a:stretch/>
        </p:blipFill>
        <p:spPr bwMode="auto">
          <a:xfrm>
            <a:off x="2236347" y="1060703"/>
            <a:ext cx="4599295" cy="259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ight Arrow 5"/>
          <p:cNvSpPr/>
          <p:nvPr/>
        </p:nvSpPr>
        <p:spPr>
          <a:xfrm rot="8696597">
            <a:off x="5450115" y="1279619"/>
            <a:ext cx="792088" cy="800448"/>
          </a:xfrm>
          <a:prstGeom prst="right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762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8367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it-IT" sz="2000" b="1" dirty="0" smtClean="0"/>
              <a:t>Effetti </a:t>
            </a:r>
            <a:r>
              <a:rPr lang="it-IT" sz="2000" b="1" dirty="0"/>
              <a:t>del consumismo. </a:t>
            </a:r>
            <a:r>
              <a:rPr lang="it-IT" sz="2000" b="1" dirty="0" smtClean="0"/>
              <a:t>Cultura/modello </a:t>
            </a:r>
            <a:r>
              <a:rPr lang="it-IT" sz="2000" b="1" dirty="0"/>
              <a:t>di relazioni industriali da </a:t>
            </a:r>
            <a:r>
              <a:rPr lang="it-IT" sz="2000" b="1" dirty="0" smtClean="0"/>
              <a:t>cambiare</a:t>
            </a:r>
          </a:p>
          <a:p>
            <a:r>
              <a:rPr lang="it-IT" sz="2000" dirty="0" smtClean="0"/>
              <a:t>I nostri indicatori</a:t>
            </a:r>
            <a:endParaRPr lang="it-IT" sz="2000" dirty="0"/>
          </a:p>
        </p:txBody>
      </p:sp>
      <p:sp>
        <p:nvSpPr>
          <p:cNvPr id="2" name="TextBox 1"/>
          <p:cNvSpPr txBox="1"/>
          <p:nvPr/>
        </p:nvSpPr>
        <p:spPr>
          <a:xfrm>
            <a:off x="178297" y="1268760"/>
            <a:ext cx="8570167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In Italia ed Europa rimaniamo ancorati ai concetti di:</a:t>
            </a:r>
          </a:p>
          <a:p>
            <a:endParaRPr lang="it-IT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PIL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PRODUZIONE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/>
              <a:t>CONSUMO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2000" dirty="0"/>
          </a:p>
          <a:p>
            <a:pPr algn="ctr"/>
            <a:r>
              <a:rPr lang="it-IT" sz="2000" dirty="0" smtClean="0"/>
              <a:t>Pertanto si crea un mercato basato su questo modello, sia lato INDUSTRIA che lato DISTRIBUZIONE (grande).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04386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718</TotalTime>
  <Words>1169</Words>
  <Application>Microsoft Office PowerPoint</Application>
  <PresentationFormat>On-screen Show (4:3)</PresentationFormat>
  <Paragraphs>213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Philips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Philips</dc:creator>
  <cp:lastModifiedBy>Philips</cp:lastModifiedBy>
  <cp:revision>117</cp:revision>
  <dcterms:created xsi:type="dcterms:W3CDTF">2015-10-02T20:33:53Z</dcterms:created>
  <dcterms:modified xsi:type="dcterms:W3CDTF">2016-03-19T07:55:15Z</dcterms:modified>
</cp:coreProperties>
</file>